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2" roundtripDataSignature="AMtx7miOyZFQ9ZBrGDdOi64WlZVcjn6t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1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805fec7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805fec7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of crowd during events like new year, or any parties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the number of people in and out for occupancy control and mapping success of events like food festivals, exhibitions, etc.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control Integration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allow only authorized guests to use amenities like gym, spa, 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going near the sea during high tides, swimming pools, safes, etc. after working timings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detected with time based intrusion detection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loitering to trigger an alarm immediately. 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fire alarms help detect fire in real time and the recordings can be bookmarked to show them in case of insurance claims. 2 way audio also helps as a PA system to declare evacuation in case of fire or any such events.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of safety and cleanliness standards by staff like Chef wearing cap while cooking in the kitchen, proper washing of utensils and vegetables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of staff meeting customer service protocols like guards wishing guests at the entrance, waiter serving welcome drink at the reception, etc.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streams to central location only when required, instead of sending streams continuously and save huge bandwidth costs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endParaRPr/>
          </a:p>
        </p:txBody>
      </p:sp>
      <p:sp>
        <p:nvSpPr>
          <p:cNvPr id="208" name="Google Shape;208;p11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of safety and cleanliness standards by staff like Chef wearing cap while cooking in the kitchen, proper washing of utensils and vegetables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of staff meeting customer service protocols like guards wishing guests at the entrance, waiter serving welcome drink at the reception, etc.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streams to central location only when required, instead of sending streams continuously and save huge bandwidth costs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endParaRPr/>
          </a:p>
        </p:txBody>
      </p:sp>
      <p:sp>
        <p:nvSpPr>
          <p:cNvPr id="228" name="Google Shape;228;p1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 Based Notifications: Ensure no breakdowns of security systems against power failures, tampering, etc.  Within 5Kbps bandwidth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Status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support and service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Timely updates on any advancements on product front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DASHBOARD ANALYTICS AND PUSH NOTIFICATIONS KEEP YOU UPDATED ABOUT FUNCTIONING STATUS OF THE SECURITY SYSTEMS TO AVOID BREAKDOWNS</a:t>
            </a:r>
            <a:endParaRPr/>
          </a:p>
        </p:txBody>
      </p:sp>
      <p:sp>
        <p:nvSpPr>
          <p:cNvPr id="248" name="Google Shape;248;p13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capabilities of Matrix Video Surveillance are not just limited to security. It also increases security and customer service standards across all hotel chains. This helps in providing guests with a peace of mind and a memorable experience and thereby increasing your business revenue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of monitoring stations because of high cost of server and qualified manpower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Intruders intending criminal or terrorist activities specially near the coasts. You can monitor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activities in real time through cascading and camera grouping. Without server all cameras can be monitored, it helps monitoring cameras from multiple locations as well.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E-maps can be used to monitor lobbies as all the lobbies in hotels look similar. It becomes difficult to differentiate each lobby floor wise, so here e-map helps to differentiate cameras of each floor as well as blinks in case of motion detection.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also monitor when not at premise by using Mobile App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INTRUDERS FROM ENTERING HOTEL PREMISES IN REAL-TIME WITH SMART MONITORING TOOLS OF MATRIX VIDEO SURVEILLANCE SOLUTION FOR HOSPITALITY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of monitoring stations because of high cost of server and qualified manpower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Intruders intending criminal or terrorist activities specially near the coasts. You can monitor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activities in real time through cascading and camera grouping. Without server all cameras can be monitored, it helps monitoring cameras from multiple locations as well.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E-maps can be used to monitor lobbies as all the lobbies in hotels look similar. It becomes difficult to differentiate each lobby floor wise, so here e-map helps to differentiate cameras of each floor as well as blinks in case of motion detection.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also monitor when not at premise by using Mobile App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INTRUDERS FROM ENTERING HOTEL PREMISES IN REAL-TIME WITH SMART MONITORING TOOLS OF MATRIX VIDEO SURVEILLANCE SOLUTION FOR HOSPITALITY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of monitoring stations because of high cost of server and qualified manpower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Intruders intending criminal or terrorist activities specially near the coasts. You can monitor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activities in real time through cascading and camera grouping. Without server all cameras can be monitored, it helps monitoring cameras from multiple locations as well.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E-maps can be used to monitor lobbies as all the lobbies in hotels look similar. It becomes difficult to differentiate each lobby floor wise, so here e-map helps to differentiate cameras of each floor as well as blinks in case of motion detection.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also monitor when not at premise by using Mobile App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INTRUDERS FROM ENTERING HOTEL PREMISES IN REAL-TIME WITH SMART MONITORING TOOLS OF MATRIX VIDEO SURVEILLANCE SOLUTION FOR HOSPITALITY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events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 post analysis. Investigating becomes simpler and quicker with Matrix’s time and event based playback options. E.g.: If there’s a theft, it can easily be tracked. And the evidence can be safeguarded with Evidence Lock, Clip export.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805fec71f_0_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8805fec71f_0_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8805fec71f_0_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805fec71f_0_42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8805fec71f_0_42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8805fec71f_0_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805fec71f_0_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805fec71f_0_1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8805fec71f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8805fec71f_0_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8805fec71f_0_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8805fec71f_0_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805fec71f_0_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8805fec71f_0_1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8805fec71f_0_1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8805fec71f_0_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805fec71f_0_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8805fec71f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805fec71f_0_2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8805fec71f_0_2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8805fec71f_0_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805fec71f_0_3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8805fec71f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805fec71f_0_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8805fec71f_0_3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8805fec71f_0_3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8805fec71f_0_3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8805fec71f_0_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805fec71f_0_39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8805fec71f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805fec71f_0_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8805fec71f_0_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8805fec71f_0_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1.gif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8805fec71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88" y="2947988"/>
            <a:ext cx="56864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32864" l="4015" r="4257" t="11812"/>
          <a:stretch/>
        </p:blipFill>
        <p:spPr>
          <a:xfrm>
            <a:off x="1943169" y="1143060"/>
            <a:ext cx="5257662" cy="328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685720" y="4543897"/>
            <a:ext cx="81533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Occupancy control &amp; mapping success of events: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Counting, Vehicle Counting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amenity based access: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Access Control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time based access: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Loitering, Intrusion Detection and Alarms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evacuation: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Fire Alarms &amp; Smoke Detectors, People Counting and Two-way Audio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74761" y="787625"/>
            <a:ext cx="1858522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Improve Safety</a:t>
            </a:r>
            <a:endParaRPr/>
          </a:p>
        </p:txBody>
      </p:sp>
      <p:grpSp>
        <p:nvGrpSpPr>
          <p:cNvPr id="189" name="Google Shape;189;p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90" name="Google Shape;190;p9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1" name="Google Shape;191;p9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9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3" name="Google Shape;193;p9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94" name="Google Shape;194;p9"/>
          <p:cNvSpPr txBox="1"/>
          <p:nvPr/>
        </p:nvSpPr>
        <p:spPr>
          <a:xfrm>
            <a:off x="1524080" y="1447852"/>
            <a:ext cx="609583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entering certain areas after permitted time hours affected safety and discipline in your hotel?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Enhance Customer Service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For a memorable customer experience</a:t>
            </a:r>
            <a:endParaRPr/>
          </a:p>
        </p:txBody>
      </p:sp>
      <p:grpSp>
        <p:nvGrpSpPr>
          <p:cNvPr id="202" name="Google Shape;202;p10"/>
          <p:cNvGrpSpPr/>
          <p:nvPr/>
        </p:nvGrpSpPr>
        <p:grpSpPr>
          <a:xfrm>
            <a:off x="20724" y="2584846"/>
            <a:ext cx="1063137" cy="1180110"/>
            <a:chOff x="6024226" y="4288123"/>
            <a:chExt cx="1063137" cy="1180110"/>
          </a:xfrm>
        </p:grpSpPr>
        <p:sp>
          <p:nvSpPr>
            <p:cNvPr id="203" name="Google Shape;203;p10"/>
            <p:cNvSpPr/>
            <p:nvPr/>
          </p:nvSpPr>
          <p:spPr>
            <a:xfrm rot="5400000">
              <a:off x="5965739" y="4346610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bell-boy (1).png" id="204" name="Google Shape;204;p10"/>
            <p:cNvPicPr preferRelativeResize="0"/>
            <p:nvPr/>
          </p:nvPicPr>
          <p:blipFill rotWithShape="1">
            <a:blip r:embed="rId3">
              <a:alphaModFix/>
            </a:blip>
            <a:srcRect b="16794" l="0" r="0" t="0"/>
            <a:stretch/>
          </p:blipFill>
          <p:spPr>
            <a:xfrm>
              <a:off x="6205236" y="4532084"/>
              <a:ext cx="726495" cy="6044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838298" y="4876762"/>
            <a:ext cx="769599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effective random checks like chefs wearing cap while cooking, timeliness in serving food in restaurant: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recording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66111" y="762070"/>
            <a:ext cx="2934265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Enhance Customer Service</a:t>
            </a:r>
            <a:endParaRPr/>
          </a:p>
        </p:txBody>
      </p:sp>
      <p:grpSp>
        <p:nvGrpSpPr>
          <p:cNvPr id="212" name="Google Shape;212;p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13" name="Google Shape;213;p11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14" name="Google Shape;214;p11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11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6" name="Google Shape;216;p11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grpSp>
        <p:nvGrpSpPr>
          <p:cNvPr id="217" name="Google Shape;217;p11"/>
          <p:cNvGrpSpPr/>
          <p:nvPr/>
        </p:nvGrpSpPr>
        <p:grpSpPr>
          <a:xfrm>
            <a:off x="381110" y="1219258"/>
            <a:ext cx="8153186" cy="3454310"/>
            <a:chOff x="381110" y="1143060"/>
            <a:chExt cx="8153186" cy="3454310"/>
          </a:xfrm>
        </p:grpSpPr>
        <p:pic>
          <p:nvPicPr>
            <p:cNvPr descr="C:\Users\Nidhi\Google Drive\SATATYA\SOCIAL MEDIA PROMOTION\Hospitality\Hotels_Improve Productivity.jpg" id="218" name="Google Shape;21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60" y="1143060"/>
              <a:ext cx="4767498" cy="3454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1"/>
            <p:cNvSpPr txBox="1"/>
            <p:nvPr/>
          </p:nvSpPr>
          <p:spPr>
            <a:xfrm>
              <a:off x="381110" y="1600248"/>
              <a:ext cx="8153186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Ensuring process compliance like following of hotel standards by staff a costly/timely affair?</a:t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382311" y="4495772"/>
              <a:ext cx="1580105" cy="100584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362258" y="4419574"/>
              <a:ext cx="228594" cy="152396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590852" y="4419574"/>
              <a:ext cx="304792" cy="152396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" name="Google Shape;223;p11"/>
            <p:cNvCxnSpPr/>
            <p:nvPr/>
          </p:nvCxnSpPr>
          <p:spPr>
            <a:xfrm>
              <a:off x="2286060" y="4495772"/>
              <a:ext cx="0" cy="76198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E4E2E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11"/>
            <p:cNvSpPr/>
            <p:nvPr/>
          </p:nvSpPr>
          <p:spPr>
            <a:xfrm>
              <a:off x="2286060" y="4413476"/>
              <a:ext cx="152396" cy="182880"/>
            </a:xfrm>
            <a:prstGeom prst="rect">
              <a:avLst/>
            </a:prstGeom>
            <a:solidFill>
              <a:srgbClr val="E4E2E1"/>
            </a:solidFill>
            <a:ln cap="flat" cmpd="sng" w="9525">
              <a:solidFill>
                <a:srgbClr val="E4E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/>
        </p:nvSpPr>
        <p:spPr>
          <a:xfrm>
            <a:off x="838298" y="4798792"/>
            <a:ext cx="7695998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process compliance like guard greeting guests, serving welcome drink, timeliness in check-in/check-outs, etc.: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Highlights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 tool for customer service training: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Clip export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66111" y="762070"/>
            <a:ext cx="2934265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Enhance Customer Service</a:t>
            </a:r>
            <a:endParaRPr/>
          </a:p>
        </p:txBody>
      </p:sp>
      <p:grpSp>
        <p:nvGrpSpPr>
          <p:cNvPr id="232" name="Google Shape;232;p1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33" name="Google Shape;233;p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34" name="Google Shape;234;p12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12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36" name="Google Shape;236;p12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grpSp>
        <p:nvGrpSpPr>
          <p:cNvPr id="237" name="Google Shape;237;p12"/>
          <p:cNvGrpSpPr/>
          <p:nvPr/>
        </p:nvGrpSpPr>
        <p:grpSpPr>
          <a:xfrm>
            <a:off x="2286060" y="4489674"/>
            <a:ext cx="1676356" cy="182880"/>
            <a:chOff x="2286060" y="4413476"/>
            <a:chExt cx="1676356" cy="182880"/>
          </a:xfrm>
        </p:grpSpPr>
        <p:sp>
          <p:nvSpPr>
            <p:cNvPr id="238" name="Google Shape;238;p12"/>
            <p:cNvSpPr/>
            <p:nvPr/>
          </p:nvSpPr>
          <p:spPr>
            <a:xfrm>
              <a:off x="2382311" y="4495772"/>
              <a:ext cx="1580105" cy="100584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2362258" y="4419574"/>
              <a:ext cx="228594" cy="152396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2590852" y="4419574"/>
              <a:ext cx="304792" cy="152396"/>
            </a:xfrm>
            <a:prstGeom prst="rect">
              <a:avLst/>
            </a:prstGeom>
            <a:solidFill>
              <a:srgbClr val="E4E2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" name="Google Shape;241;p12"/>
            <p:cNvCxnSpPr/>
            <p:nvPr/>
          </p:nvCxnSpPr>
          <p:spPr>
            <a:xfrm>
              <a:off x="2286060" y="4495772"/>
              <a:ext cx="0" cy="76198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E4E2E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12"/>
            <p:cNvSpPr/>
            <p:nvPr/>
          </p:nvSpPr>
          <p:spPr>
            <a:xfrm>
              <a:off x="2286060" y="4413476"/>
              <a:ext cx="152396" cy="182880"/>
            </a:xfrm>
            <a:prstGeom prst="rect">
              <a:avLst/>
            </a:prstGeom>
            <a:solidFill>
              <a:srgbClr val="E4E2E1"/>
            </a:solidFill>
            <a:ln cap="flat" cmpd="sng" w="9525">
              <a:solidFill>
                <a:srgbClr val="E4E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 b="34035" l="4970" r="3114" t="10526"/>
          <a:stretch/>
        </p:blipFill>
        <p:spPr>
          <a:xfrm>
            <a:off x="1676476" y="1295456"/>
            <a:ext cx="5791048" cy="34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952595" y="1524050"/>
            <a:ext cx="723881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happiness is now in your hands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/>
        </p:nvSpPr>
        <p:spPr>
          <a:xfrm>
            <a:off x="720331" y="4343376"/>
            <a:ext cx="79694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lower breakdowns: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 Based Notifications, Health Status Monitoring and Reports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Support &amp; Service: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support through channel partners, technical support, RMA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1349" y="787625"/>
            <a:ext cx="1874039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24x7 Reliability</a:t>
            </a:r>
            <a:endParaRPr/>
          </a:p>
        </p:txBody>
      </p:sp>
      <p:grpSp>
        <p:nvGrpSpPr>
          <p:cNvPr id="252" name="Google Shape;252;p13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53" name="Google Shape;253;p1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54" name="Google Shape;254;p13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13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56" name="Google Shape;256;p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grpSp>
        <p:nvGrpSpPr>
          <p:cNvPr id="257" name="Google Shape;257;p13"/>
          <p:cNvGrpSpPr/>
          <p:nvPr/>
        </p:nvGrpSpPr>
        <p:grpSpPr>
          <a:xfrm>
            <a:off x="720330" y="1993467"/>
            <a:ext cx="7969451" cy="1823951"/>
            <a:chOff x="76318" y="1986039"/>
            <a:chExt cx="7969451" cy="1823951"/>
          </a:xfrm>
        </p:grpSpPr>
        <p:pic>
          <p:nvPicPr>
            <p:cNvPr descr="C:\Users\Nidhi\Google Drive\SATATYA\SOCIAL MEDIA PROMOTION\Hospitality\Hotels_Health Status.jpg" id="258" name="Google Shape;25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318" y="1986039"/>
              <a:ext cx="4083353" cy="1701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idhi\Google Drive\SATATYA\SOCIAL MEDIA PROMOTION\Hospitality\Hotels_Health Status.jpg" id="259" name="Google Shape;25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62416" y="1986039"/>
              <a:ext cx="4083353" cy="1823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13"/>
          <p:cNvSpPr txBox="1"/>
          <p:nvPr/>
        </p:nvSpPr>
        <p:spPr>
          <a:xfrm>
            <a:off x="762100" y="1447852"/>
            <a:ext cx="8153186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Hotel Cameras turned off frequently without your notice?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4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66" name="Google Shape;266;p1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67" name="Google Shape;267;p14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14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9" name="Google Shape;269;p14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Customers</a:t>
              </a: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609704" y="2000913"/>
            <a:ext cx="1523960" cy="1480969"/>
            <a:chOff x="609704" y="2000913"/>
            <a:chExt cx="1523960" cy="1480969"/>
          </a:xfrm>
        </p:grpSpPr>
        <p:pic>
          <p:nvPicPr>
            <p:cNvPr descr="Image result for taj group of hotels" id="271" name="Google Shape;27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6892" y="2000913"/>
              <a:ext cx="647700" cy="722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4"/>
            <p:cNvSpPr txBox="1"/>
            <p:nvPr/>
          </p:nvSpPr>
          <p:spPr>
            <a:xfrm>
              <a:off x="609704" y="2743218"/>
              <a:ext cx="152396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Indian Hotels Company Ltd- Taj Group</a:t>
              </a:r>
              <a:endParaRPr/>
            </a:p>
          </p:txBody>
        </p:sp>
      </p:grpSp>
      <p:grpSp>
        <p:nvGrpSpPr>
          <p:cNvPr id="273" name="Google Shape;273;p14"/>
          <p:cNvGrpSpPr/>
          <p:nvPr/>
        </p:nvGrpSpPr>
        <p:grpSpPr>
          <a:xfrm>
            <a:off x="2413057" y="2225568"/>
            <a:ext cx="1523960" cy="1031658"/>
            <a:chOff x="2133664" y="2019337"/>
            <a:chExt cx="1523960" cy="1031658"/>
          </a:xfrm>
        </p:grpSpPr>
        <p:pic>
          <p:nvPicPr>
            <p:cNvPr id="274" name="Google Shape;27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55926" y="2019337"/>
              <a:ext cx="685782" cy="6857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4"/>
            <p:cNvSpPr txBox="1"/>
            <p:nvPr/>
          </p:nvSpPr>
          <p:spPr>
            <a:xfrm>
              <a:off x="2133664" y="2743218"/>
              <a:ext cx="1523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Comfort Inn</a:t>
              </a:r>
              <a:endParaRPr/>
            </a:p>
          </p:txBody>
        </p:sp>
      </p:grpSp>
      <p:grpSp>
        <p:nvGrpSpPr>
          <p:cNvPr id="276" name="Google Shape;276;p14"/>
          <p:cNvGrpSpPr/>
          <p:nvPr/>
        </p:nvGrpSpPr>
        <p:grpSpPr>
          <a:xfrm>
            <a:off x="4216410" y="2377958"/>
            <a:ext cx="1752554" cy="726879"/>
            <a:chOff x="3048040" y="3619482"/>
            <a:chExt cx="1752554" cy="726879"/>
          </a:xfrm>
        </p:grpSpPr>
        <p:pic>
          <p:nvPicPr>
            <p:cNvPr descr="http://www.cidadededaman.com/img/logo.gif" id="277" name="Google Shape;27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48040" y="3619482"/>
              <a:ext cx="1752554" cy="38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14"/>
            <p:cNvSpPr txBox="1"/>
            <p:nvPr/>
          </p:nvSpPr>
          <p:spPr>
            <a:xfrm>
              <a:off x="3276634" y="4038584"/>
              <a:ext cx="1523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Citadel De Daman</a:t>
              </a:r>
              <a:endParaRPr/>
            </a:p>
          </p:txBody>
        </p:sp>
      </p:grpSp>
      <p:grpSp>
        <p:nvGrpSpPr>
          <p:cNvPr id="279" name="Google Shape;279;p14"/>
          <p:cNvGrpSpPr/>
          <p:nvPr/>
        </p:nvGrpSpPr>
        <p:grpSpPr>
          <a:xfrm>
            <a:off x="6248356" y="2301760"/>
            <a:ext cx="1676356" cy="879275"/>
            <a:chOff x="5257782" y="3467086"/>
            <a:chExt cx="1676356" cy="879275"/>
          </a:xfrm>
        </p:grpSpPr>
        <p:pic>
          <p:nvPicPr>
            <p:cNvPr descr="https://image.staah.net/images/propertyLogo/929_WgCySFgfIq_944357_374660405976063_2010014842_n.png" id="280" name="Google Shape;28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57782" y="3467086"/>
              <a:ext cx="1438275" cy="45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4"/>
            <p:cNvSpPr txBox="1"/>
            <p:nvPr/>
          </p:nvSpPr>
          <p:spPr>
            <a:xfrm>
              <a:off x="5410178" y="4038584"/>
              <a:ext cx="1523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Grande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3913875" y="2895614"/>
            <a:ext cx="45718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Business Value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Return on Investment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Security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Customer Service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3913875" y="2297688"/>
            <a:ext cx="44108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 More: Value for money solution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6629346" y="5943534"/>
            <a:ext cx="17218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3200436" y="2895613"/>
            <a:ext cx="56386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Hospitality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in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1991</a:t>
            </a:r>
            <a:endParaRPr/>
          </a:p>
          <a:p>
            <a:pPr indent="-231775" lvl="0" marL="231775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60+</a:t>
            </a:r>
            <a:br>
              <a:rPr b="0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Telecom and Security Solutions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Presence: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40+ Countries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of Partners: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of Employees: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 and Achievements: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25+</a:t>
            </a:r>
            <a:r>
              <a:rPr b="1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Excellence in Product Engineering,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Design and Innovation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ts val="350"/>
              <a:buFont typeface="Arial"/>
              <a:buNone/>
            </a:pPr>
            <a:r>
              <a:rPr b="1" i="0" lang="en-US" sz="14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      www.MatrixComSec.com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784" y="1066862"/>
            <a:ext cx="1828800" cy="18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035" y="1267810"/>
            <a:ext cx="1828800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3726418" y="2273407"/>
            <a:ext cx="2519532" cy="1701701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OFFICE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at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Vadodara, Gujarat, India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Departments: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Marketing, Sales, Product Management, Support, Finance,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Care, Purchase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6331563" y="2438426"/>
            <a:ext cx="2355129" cy="172722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 CENTER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77,000 Sq.Ft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 Manpower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R&amp;D,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700+ Man-years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R&amp;D Experience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World-class Technology Platform and Processes</a:t>
            </a: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73" name="Google Shape;73;p2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5" name="Google Shape;75;p2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About Matrix</a:t>
              </a:r>
              <a:endParaRPr/>
            </a:p>
          </p:txBody>
        </p:sp>
      </p:grpSp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192" y="3742948"/>
            <a:ext cx="1830176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4817574" y="4918280"/>
            <a:ext cx="2579412" cy="162555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UNIT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73,000 Sq.Ft</a:t>
            </a:r>
            <a:endParaRPr b="1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100+</a:t>
            </a: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 Stations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Quality Systems and Processes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3"/>
          <p:cNvCxnSpPr/>
          <p:nvPr/>
        </p:nvCxnSpPr>
        <p:spPr>
          <a:xfrm>
            <a:off x="0" y="2590822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3"/>
          <p:cNvCxnSpPr/>
          <p:nvPr/>
        </p:nvCxnSpPr>
        <p:spPr>
          <a:xfrm>
            <a:off x="120" y="4114782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Inline image 1" id="85" name="Google Shape;85;p3"/>
          <p:cNvSpPr/>
          <p:nvPr/>
        </p:nvSpPr>
        <p:spPr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idhi\Downloads\money.png"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037" y="833481"/>
            <a:ext cx="1163151" cy="11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2971842" y="457278"/>
            <a:ext cx="3200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Business Revenue</a:t>
            </a:r>
            <a:endParaRPr/>
          </a:p>
        </p:txBody>
      </p:sp>
      <p:cxnSp>
        <p:nvCxnSpPr>
          <p:cNvPr id="88" name="Google Shape;88;p3"/>
          <p:cNvCxnSpPr/>
          <p:nvPr/>
        </p:nvCxnSpPr>
        <p:spPr>
          <a:xfrm>
            <a:off x="120" y="5562544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3"/>
          <p:cNvSpPr txBox="1"/>
          <p:nvPr/>
        </p:nvSpPr>
        <p:spPr>
          <a:xfrm>
            <a:off x="1444247" y="2373886"/>
            <a:ext cx="244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Retention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5330345" y="2373886"/>
            <a:ext cx="244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Referral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1444247" y="3897846"/>
            <a:ext cx="244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Security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5118760" y="3897846"/>
            <a:ext cx="2958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Customer Service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1066892" y="6229206"/>
            <a:ext cx="73150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Hospitality</a:t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 flipH="1" rot="10800000">
            <a:off x="2565570" y="5668383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 flipH="1" rot="10800000">
            <a:off x="6452497" y="5668383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2594185" y="1371654"/>
            <a:ext cx="453855" cy="89121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flipH="1">
            <a:off x="6205236" y="1371654"/>
            <a:ext cx="453855" cy="89121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00" name="Google Shape;100;p3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2" name="Google Shape;102;p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Matrix?</a:t>
              </a: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141231" y="2743219"/>
            <a:ext cx="1063137" cy="1180110"/>
            <a:chOff x="4267208" y="2782278"/>
            <a:chExt cx="1063137" cy="1180110"/>
          </a:xfrm>
        </p:grpSpPr>
        <p:sp>
          <p:nvSpPr>
            <p:cNvPr id="104" name="Google Shape;104;p3"/>
            <p:cNvSpPr/>
            <p:nvPr/>
          </p:nvSpPr>
          <p:spPr>
            <a:xfrm rot="5400000">
              <a:off x="4208721" y="2840764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jumping-man (1).png" id="105" name="Google Shape;10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88789" y="3007239"/>
              <a:ext cx="713372" cy="7133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3"/>
          <p:cNvGrpSpPr/>
          <p:nvPr/>
        </p:nvGrpSpPr>
        <p:grpSpPr>
          <a:xfrm>
            <a:off x="6024225" y="2743219"/>
            <a:ext cx="1063137" cy="1180110"/>
            <a:chOff x="6099594" y="2743219"/>
            <a:chExt cx="1063137" cy="1180110"/>
          </a:xfrm>
        </p:grpSpPr>
        <p:sp>
          <p:nvSpPr>
            <p:cNvPr id="107" name="Google Shape;107;p3"/>
            <p:cNvSpPr/>
            <p:nvPr/>
          </p:nvSpPr>
          <p:spPr>
            <a:xfrm rot="5400000">
              <a:off x="6041108" y="2801705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group (1).png" id="108" name="Google Shape;108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91123" y="2964490"/>
              <a:ext cx="680079" cy="680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3"/>
          <p:cNvGrpSpPr/>
          <p:nvPr/>
        </p:nvGrpSpPr>
        <p:grpSpPr>
          <a:xfrm>
            <a:off x="2141231" y="4278300"/>
            <a:ext cx="1063137" cy="1180110"/>
            <a:chOff x="2141231" y="4278300"/>
            <a:chExt cx="1063137" cy="1180110"/>
          </a:xfrm>
        </p:grpSpPr>
        <p:sp>
          <p:nvSpPr>
            <p:cNvPr id="110" name="Google Shape;110;p3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111" name="Google Shape;11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3"/>
          <p:cNvGrpSpPr/>
          <p:nvPr/>
        </p:nvGrpSpPr>
        <p:grpSpPr>
          <a:xfrm>
            <a:off x="6024226" y="4278300"/>
            <a:ext cx="1063137" cy="1180110"/>
            <a:chOff x="6024226" y="4288123"/>
            <a:chExt cx="1063137" cy="1180110"/>
          </a:xfrm>
        </p:grpSpPr>
        <p:sp>
          <p:nvSpPr>
            <p:cNvPr id="113" name="Google Shape;113;p3"/>
            <p:cNvSpPr/>
            <p:nvPr/>
          </p:nvSpPr>
          <p:spPr>
            <a:xfrm rot="5400000">
              <a:off x="5965739" y="4346610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bell-boy (1).png" id="114" name="Google Shape;114;p3"/>
            <p:cNvPicPr preferRelativeResize="0"/>
            <p:nvPr/>
          </p:nvPicPr>
          <p:blipFill rotWithShape="1">
            <a:blip r:embed="rId7">
              <a:alphaModFix/>
            </a:blip>
            <a:srcRect b="16794" l="0" r="0" t="0"/>
            <a:stretch/>
          </p:blipFill>
          <p:spPr>
            <a:xfrm>
              <a:off x="6205236" y="4532084"/>
              <a:ext cx="726495" cy="6044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12727" y="2590821"/>
            <a:ext cx="1063137" cy="1180110"/>
            <a:chOff x="2141231" y="4278300"/>
            <a:chExt cx="1063137" cy="1180110"/>
          </a:xfrm>
        </p:grpSpPr>
        <p:sp>
          <p:nvSpPr>
            <p:cNvPr id="122" name="Google Shape;122;p4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123" name="Google Shape;12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 Security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For customer peace of mind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685720" y="4977769"/>
            <a:ext cx="80771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thefts and other criminal activities: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monitoring with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Cascading, Camera Grouping and Sequencing, E-map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Real-time Security</a:t>
            </a: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34" name="Google Shape;134;p5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36" name="Google Shape;136;p5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37" name="Google Shape;137;p5"/>
          <p:cNvSpPr txBox="1"/>
          <p:nvPr/>
        </p:nvSpPr>
        <p:spPr>
          <a:xfrm>
            <a:off x="838298" y="1252496"/>
            <a:ext cx="79245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 Requirements for setting up a monitoring station a complex and costly affair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30760" l="5037" r="4753" t="14033"/>
          <a:stretch/>
        </p:blipFill>
        <p:spPr>
          <a:xfrm>
            <a:off x="2460597" y="1676446"/>
            <a:ext cx="4222807" cy="312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685902" y="5071594"/>
            <a:ext cx="80771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watch on your premise from anywhere, anytime: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App, CMS</a:t>
            </a:r>
            <a:endParaRPr b="1" sz="160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Real-time Security</a:t>
            </a:r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47" name="Google Shape;147;p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48" name="Google Shape;148;p6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0" name="Google Shape;150;p6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51" name="Google Shape;151;p6"/>
          <p:cNvSpPr txBox="1"/>
          <p:nvPr/>
        </p:nvSpPr>
        <p:spPr>
          <a:xfrm>
            <a:off x="1333585" y="1252496"/>
            <a:ext cx="6476830" cy="347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 situations requiring immediate attention even while on the move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17370" l="3937" r="4318" t="18302"/>
          <a:stretch/>
        </p:blipFill>
        <p:spPr>
          <a:xfrm>
            <a:off x="2432901" y="1524050"/>
            <a:ext cx="4278199" cy="354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685720" y="4571970"/>
            <a:ext cx="80771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intruders by securing perimeters: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Detection with IVAs like Trip Wire, Intrusion Detection, Motion Detection, Face Detection &amp; Instant Notifications with alerts like E-mail with Snapshot, SMS, Video pop-up, Alarms and Buzzers</a:t>
            </a:r>
            <a:endParaRPr/>
          </a:p>
        </p:txBody>
      </p:sp>
      <p:pic>
        <p:nvPicPr>
          <p:cNvPr descr="C:\Users\Nidhi\Google Drive\SATATYA\SOCIAL MEDIA PROMOTION\Hospitality\Hotel_Notifications.jpg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593272"/>
            <a:ext cx="5181601" cy="2835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Real-time Security</a:t>
            </a: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63" name="Google Shape;163;p7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7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5" name="Google Shape;165;p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1905070" y="1252496"/>
            <a:ext cx="53338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Worried about trespassers intruding your hotel premises?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838298" y="4543897"/>
            <a:ext cx="762028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Easily investigate reasons behind theft and crime: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&amp; Time Based Playback, Investigator with IVAs</a:t>
            </a:r>
            <a:endParaRPr b="1" sz="160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Safeguard Evidence: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Lock, Clip Export and NAS/FTP Support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recordings for higher number of days &amp; at half the cost: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 Recording, Camera-wise Recording Retention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idhi\Google Drive\SATATYA\SOCIAL MEDIA PROMOTION\Hospitality\Prevent Losses.jpg"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4891" y="1780315"/>
            <a:ext cx="5694219" cy="25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>
            <a:off x="87830" y="794544"/>
            <a:ext cx="2241704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Quick Investigation</a:t>
            </a:r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6" name="Google Shape;176;p8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77" name="Google Shape;177;p8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8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9" name="Google Shape;179;p8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80" name="Google Shape;180;p8"/>
          <p:cNvSpPr txBox="1"/>
          <p:nvPr/>
        </p:nvSpPr>
        <p:spPr>
          <a:xfrm>
            <a:off x="1733341" y="1295456"/>
            <a:ext cx="63522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Incurring losses because of food and alcohol theft from hotel stores?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2014-10-29T05:57:00Z</dcterms:created>
  <dc:creator>MatrixComSec Pvt.Ltd.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1033-9.1.0.4759</vt:lpwstr>
  </property>
</Properties>
</file>