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41">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21" roundtripDataSignature="AMtx7mjGhQgvfz8PLhHEx1JK8KoYmI3+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41"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880569758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88056975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9:notes"/>
          <p:cNvSpPr/>
          <p:nvPr>
            <p:ph idx="2" type="sldImg"/>
          </p:nvPr>
        </p:nvSpPr>
        <p:spPr>
          <a:xfrm>
            <a:off x="1370013" y="1143000"/>
            <a:ext cx="4116387"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7" name="Google Shape;197;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98" name="Google Shape;198;p9:notes"/>
          <p:cNvSpPr txBox="1"/>
          <p:nvPr>
            <p:ph idx="12" type="sldNum"/>
          </p:nvPr>
        </p:nvSpPr>
        <p:spPr>
          <a:xfrm>
            <a:off x="3883025" y="8683625"/>
            <a:ext cx="2971800" cy="460375"/>
          </a:xfrm>
          <a:prstGeom prst="rect">
            <a:avLst/>
          </a:prstGeom>
          <a:noFill/>
          <a:ln>
            <a:noFill/>
          </a:ln>
        </p:spPr>
        <p:txBody>
          <a:bodyPr anchorCtr="0" anchor="b" bIns="47250" lIns="94525" spcFirstLastPara="1" rIns="94525" wrap="square" tIns="47250">
            <a:noAutofit/>
          </a:bodyPr>
          <a:lstStyle/>
          <a:p>
            <a:pPr indent="0" lvl="0" marL="0" rtl="0" algn="r">
              <a:spcBef>
                <a:spcPts val="0"/>
              </a:spcBef>
              <a:spcAft>
                <a:spcPts val="0"/>
              </a:spcAft>
              <a:buClr>
                <a:schemeClr val="dk1"/>
              </a:buClr>
              <a:buSzPts val="1800"/>
              <a:buNone/>
            </a:pPr>
            <a:fld id="{00000000-1234-1234-1234-123412341234}" type="slidenum">
              <a:rPr lang="en-US"/>
              <a:t>‹#›</a:t>
            </a:fld>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10:notes"/>
          <p:cNvSpPr/>
          <p:nvPr>
            <p:ph idx="2" type="sldImg"/>
          </p:nvPr>
        </p:nvSpPr>
        <p:spPr>
          <a:xfrm>
            <a:off x="1370013" y="1143000"/>
            <a:ext cx="4116387"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7" name="Google Shape;207;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Compliance of safety and cleanliness standards by staff like Chef wearing cap while cooking in the kitchen, proper washing of utensils and vegetables</a:t>
            </a:r>
            <a:endParaRPr/>
          </a:p>
          <a:p>
            <a:pPr indent="-285750" lvl="0" marL="285750" marR="0" rtl="0" algn="l">
              <a:spcBef>
                <a:spcPts val="36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Checking of staff meeting customer service protocols like guards wishing guests at the entrance, waiter serving welcome drink at the reception, etc.</a:t>
            </a:r>
            <a:endParaRPr/>
          </a:p>
          <a:p>
            <a:pPr indent="-285750" lvl="0" marL="285750" marR="0" rtl="0" algn="l">
              <a:lnSpc>
                <a:spcPct val="100000"/>
              </a:lnSpc>
              <a:spcBef>
                <a:spcPts val="36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Bring streams to central location only when required, instead of sending streams continuously and save huge bandwidth costs</a:t>
            </a:r>
            <a:endParaRPr/>
          </a:p>
          <a:p>
            <a:pPr indent="-209550" lvl="0" marL="285750" marR="0" rtl="0" algn="l">
              <a:spcBef>
                <a:spcPts val="36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08" name="Google Shape;208;p10:notes"/>
          <p:cNvSpPr txBox="1"/>
          <p:nvPr>
            <p:ph idx="12" type="sldNum"/>
          </p:nvPr>
        </p:nvSpPr>
        <p:spPr>
          <a:xfrm>
            <a:off x="3883025" y="8683625"/>
            <a:ext cx="2971800" cy="460375"/>
          </a:xfrm>
          <a:prstGeom prst="rect">
            <a:avLst/>
          </a:prstGeom>
          <a:noFill/>
          <a:ln>
            <a:noFill/>
          </a:ln>
        </p:spPr>
        <p:txBody>
          <a:bodyPr anchorCtr="0" anchor="b" bIns="47250" lIns="94525" spcFirstLastPara="1" rIns="94525" wrap="square" tIns="47250">
            <a:noAutofit/>
          </a:bodyPr>
          <a:lstStyle/>
          <a:p>
            <a:pPr indent="0" lvl="0" marL="0" rtl="0" algn="r">
              <a:spcBef>
                <a:spcPts val="0"/>
              </a:spcBef>
              <a:spcAft>
                <a:spcPts val="0"/>
              </a:spcAft>
              <a:buClr>
                <a:schemeClr val="dk1"/>
              </a:buClr>
              <a:buSzPts val="1800"/>
              <a:buNone/>
            </a:pPr>
            <a:fld id="{00000000-1234-1234-1234-123412341234}" type="slidenum">
              <a:rPr lang="en-US"/>
              <a:t>‹#›</a:t>
            </a:fld>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p11:notes"/>
          <p:cNvSpPr/>
          <p:nvPr>
            <p:ph idx="2" type="sldImg"/>
          </p:nvPr>
        </p:nvSpPr>
        <p:spPr>
          <a:xfrm>
            <a:off x="1370013" y="1143000"/>
            <a:ext cx="4116387"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9" name="Google Shape;219;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220" name="Google Shape;220;p11:notes"/>
          <p:cNvSpPr txBox="1"/>
          <p:nvPr>
            <p:ph idx="12" type="sldNum"/>
          </p:nvPr>
        </p:nvSpPr>
        <p:spPr>
          <a:xfrm>
            <a:off x="3883025" y="8683625"/>
            <a:ext cx="2971800" cy="460375"/>
          </a:xfrm>
          <a:prstGeom prst="rect">
            <a:avLst/>
          </a:prstGeom>
          <a:noFill/>
          <a:ln>
            <a:noFill/>
          </a:ln>
        </p:spPr>
        <p:txBody>
          <a:bodyPr anchorCtr="0" anchor="b" bIns="47250" lIns="94525" spcFirstLastPara="1" rIns="94525" wrap="square" tIns="47250">
            <a:noAutofit/>
          </a:bodyPr>
          <a:lstStyle/>
          <a:p>
            <a:pPr indent="0" lvl="0" marL="0" rtl="0" algn="r">
              <a:spcBef>
                <a:spcPts val="0"/>
              </a:spcBef>
              <a:spcAft>
                <a:spcPts val="0"/>
              </a:spcAft>
              <a:buClr>
                <a:schemeClr val="dk1"/>
              </a:buClr>
              <a:buSzPts val="1800"/>
              <a:buNone/>
            </a:pPr>
            <a:fld id="{00000000-1234-1234-1234-123412341234}" type="slidenum">
              <a:rPr lang="en-US"/>
              <a:t>‹#›</a:t>
            </a:fld>
            <a:endParaRP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12:notes"/>
          <p:cNvSpPr/>
          <p:nvPr>
            <p:ph idx="2" type="sldImg"/>
          </p:nvPr>
        </p:nvSpPr>
        <p:spPr>
          <a:xfrm>
            <a:off x="1370013" y="1143000"/>
            <a:ext cx="4116387"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8" name="Google Shape;228;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285750" lvl="0" marL="285750" marR="0" rtl="0" algn="l">
              <a:spcBef>
                <a:spcPts val="36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TCP Based Notifications: Ensure no breakdowns of security systems against power failures, tampering, etc.  Within 5Kbps bandwidth</a:t>
            </a:r>
            <a:endParaRPr/>
          </a:p>
          <a:p>
            <a:pPr indent="-285750" lvl="0" marL="285750" marR="0" rtl="0" algn="l">
              <a:spcBef>
                <a:spcPts val="36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Health Status</a:t>
            </a:r>
            <a:endParaRPr/>
          </a:p>
          <a:p>
            <a:pPr indent="-285750" lvl="0" marL="285750" marR="0" rtl="0" algn="l">
              <a:spcBef>
                <a:spcPts val="36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Instant support and service</a:t>
            </a:r>
            <a:endParaRPr/>
          </a:p>
          <a:p>
            <a:pPr indent="-285750" lvl="0" marL="285750" marR="0" rtl="0" algn="l">
              <a:spcBef>
                <a:spcPts val="36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Timely updates on any advancements on product front</a:t>
            </a:r>
            <a:endParaRPr/>
          </a:p>
          <a:p>
            <a:pPr indent="0" lvl="0" marL="0" marR="0" rtl="0" algn="l">
              <a:spcBef>
                <a:spcPts val="360"/>
              </a:spcBef>
              <a:spcAft>
                <a:spcPts val="0"/>
              </a:spcAft>
              <a:buNone/>
            </a:pPr>
            <a:r>
              <a:t/>
            </a:r>
            <a:endParaRPr b="1" sz="1200">
              <a:solidFill>
                <a:schemeClr val="dk1"/>
              </a:solidFill>
              <a:latin typeface="Calibri"/>
              <a:ea typeface="Calibri"/>
              <a:cs typeface="Calibri"/>
              <a:sym typeface="Calibri"/>
            </a:endParaRPr>
          </a:p>
          <a:p>
            <a:pPr indent="0" lvl="0" marL="0" marR="0" rtl="0" algn="l">
              <a:spcBef>
                <a:spcPts val="360"/>
              </a:spcBef>
              <a:spcAft>
                <a:spcPts val="0"/>
              </a:spcAft>
              <a:buNone/>
            </a:pPr>
            <a:r>
              <a:rPr b="1" lang="en-US" sz="1200">
                <a:solidFill>
                  <a:schemeClr val="dk1"/>
                </a:solidFill>
                <a:latin typeface="Calibri"/>
                <a:ea typeface="Calibri"/>
                <a:cs typeface="Calibri"/>
                <a:sym typeface="Calibri"/>
              </a:rPr>
              <a:t>SMART DASHBOARD ANALYTICS AND PUSH NOTIFICATIONS KEEP YOU UPDATED ABOUT FUNCTIONING STATUS OF THE SECURITY SYSTEMS TO AVOID BREAKDOWNS</a:t>
            </a:r>
            <a:endParaRPr/>
          </a:p>
        </p:txBody>
      </p:sp>
      <p:sp>
        <p:nvSpPr>
          <p:cNvPr id="229" name="Google Shape;229;p12:notes"/>
          <p:cNvSpPr txBox="1"/>
          <p:nvPr>
            <p:ph idx="12" type="sldNum"/>
          </p:nvPr>
        </p:nvSpPr>
        <p:spPr>
          <a:xfrm>
            <a:off x="3883025" y="8683625"/>
            <a:ext cx="2971800" cy="460375"/>
          </a:xfrm>
          <a:prstGeom prst="rect">
            <a:avLst/>
          </a:prstGeom>
          <a:noFill/>
          <a:ln>
            <a:noFill/>
          </a:ln>
        </p:spPr>
        <p:txBody>
          <a:bodyPr anchorCtr="0" anchor="b" bIns="47250" lIns="94525" spcFirstLastPara="1" rIns="94525" wrap="square" tIns="47250">
            <a:noAutofit/>
          </a:bodyPr>
          <a:lstStyle/>
          <a:p>
            <a:pPr indent="0" lvl="0" marL="0" rtl="0" algn="r">
              <a:spcBef>
                <a:spcPts val="0"/>
              </a:spcBef>
              <a:spcAft>
                <a:spcPts val="0"/>
              </a:spcAft>
              <a:buClr>
                <a:schemeClr val="dk1"/>
              </a:buClr>
              <a:buSzPts val="1800"/>
              <a:buNone/>
            </a:pPr>
            <a:fld id="{00000000-1234-1234-1234-123412341234}" type="slidenum">
              <a:rPr lang="en-US"/>
              <a:t>‹#›</a:t>
            </a:fld>
            <a:endParaRP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13:notes"/>
          <p:cNvSpPr/>
          <p:nvPr>
            <p:ph idx="2" type="sldImg"/>
          </p:nvPr>
        </p:nvSpPr>
        <p:spPr>
          <a:xfrm>
            <a:off x="1370013" y="1143000"/>
            <a:ext cx="4116387"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2" name="Google Shape;242;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285750" lvl="0" marL="285750" marR="0" rtl="0" algn="l">
              <a:spcBef>
                <a:spcPts val="36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TCP Based Notifications: Ensure no breakdowns of security systems against power failures, tampering, etc.  Within 5Kbps bandwidth</a:t>
            </a:r>
            <a:endParaRPr/>
          </a:p>
          <a:p>
            <a:pPr indent="-285750" lvl="0" marL="285750" marR="0" rtl="0" algn="l">
              <a:spcBef>
                <a:spcPts val="36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Health Status</a:t>
            </a:r>
            <a:endParaRPr/>
          </a:p>
          <a:p>
            <a:pPr indent="-285750" lvl="0" marL="285750" marR="0" rtl="0" algn="l">
              <a:spcBef>
                <a:spcPts val="36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Instant support and service</a:t>
            </a:r>
            <a:endParaRPr/>
          </a:p>
          <a:p>
            <a:pPr indent="-285750" lvl="0" marL="285750" marR="0" rtl="0" algn="l">
              <a:spcBef>
                <a:spcPts val="36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Timely updates on any advancements on product front</a:t>
            </a:r>
            <a:endParaRPr/>
          </a:p>
          <a:p>
            <a:pPr indent="0" lvl="0" marL="0" marR="0" rtl="0" algn="l">
              <a:spcBef>
                <a:spcPts val="360"/>
              </a:spcBef>
              <a:spcAft>
                <a:spcPts val="0"/>
              </a:spcAft>
              <a:buNone/>
            </a:pPr>
            <a:r>
              <a:t/>
            </a:r>
            <a:endParaRPr b="1" sz="1200">
              <a:solidFill>
                <a:schemeClr val="dk1"/>
              </a:solidFill>
              <a:latin typeface="Calibri"/>
              <a:ea typeface="Calibri"/>
              <a:cs typeface="Calibri"/>
              <a:sym typeface="Calibri"/>
            </a:endParaRPr>
          </a:p>
          <a:p>
            <a:pPr indent="0" lvl="0" marL="0" marR="0" rtl="0" algn="l">
              <a:spcBef>
                <a:spcPts val="360"/>
              </a:spcBef>
              <a:spcAft>
                <a:spcPts val="0"/>
              </a:spcAft>
              <a:buNone/>
            </a:pPr>
            <a:r>
              <a:rPr b="1" lang="en-US" sz="1200">
                <a:solidFill>
                  <a:schemeClr val="dk1"/>
                </a:solidFill>
                <a:latin typeface="Calibri"/>
                <a:ea typeface="Calibri"/>
                <a:cs typeface="Calibri"/>
                <a:sym typeface="Calibri"/>
              </a:rPr>
              <a:t>SMART DASHBOARD ANALYTICS AND PUSH NOTIFICATIONS KEEP YOU UPDATED ABOUT FUNCTIONING STATUS OF THE SECURITY SYSTEMS TO AVOID BREAKDOWNS</a:t>
            </a:r>
            <a:endParaRPr/>
          </a:p>
        </p:txBody>
      </p:sp>
      <p:sp>
        <p:nvSpPr>
          <p:cNvPr id="243" name="Google Shape;243;p13:notes"/>
          <p:cNvSpPr txBox="1"/>
          <p:nvPr>
            <p:ph idx="12" type="sldNum"/>
          </p:nvPr>
        </p:nvSpPr>
        <p:spPr>
          <a:xfrm>
            <a:off x="3883025" y="8683625"/>
            <a:ext cx="2971800" cy="460375"/>
          </a:xfrm>
          <a:prstGeom prst="rect">
            <a:avLst/>
          </a:prstGeom>
          <a:noFill/>
          <a:ln>
            <a:noFill/>
          </a:ln>
        </p:spPr>
        <p:txBody>
          <a:bodyPr anchorCtr="0" anchor="b" bIns="47250" lIns="94525" spcFirstLastPara="1" rIns="94525" wrap="square" tIns="47250">
            <a:noAutofit/>
          </a:bodyPr>
          <a:lstStyle/>
          <a:p>
            <a:pPr indent="0" lvl="0" marL="0" rtl="0" algn="r">
              <a:spcBef>
                <a:spcPts val="0"/>
              </a:spcBef>
              <a:spcAft>
                <a:spcPts val="0"/>
              </a:spcAft>
              <a:buClr>
                <a:schemeClr val="dk1"/>
              </a:buClr>
              <a:buSzPts val="1800"/>
              <a:buNone/>
            </a:pPr>
            <a:fld id="{00000000-1234-1234-1234-123412341234}" type="slidenum">
              <a:rPr lang="en-US"/>
              <a:t>‹#›</a:t>
            </a:fld>
            <a:endParaRP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1:notes"/>
          <p:cNvSpPr/>
          <p:nvPr>
            <p:ph idx="2" type="sldImg"/>
          </p:nvPr>
        </p:nvSpPr>
        <p:spPr>
          <a:xfrm>
            <a:off x="1370013" y="1143000"/>
            <a:ext cx="4116387"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 name="Google Shape;5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58" name="Google Shape;58;p1:notes"/>
          <p:cNvSpPr txBox="1"/>
          <p:nvPr>
            <p:ph idx="12" type="sldNum"/>
          </p:nvPr>
        </p:nvSpPr>
        <p:spPr>
          <a:xfrm>
            <a:off x="3883025" y="8683625"/>
            <a:ext cx="2971800" cy="460375"/>
          </a:xfrm>
          <a:prstGeom prst="rect">
            <a:avLst/>
          </a:prstGeom>
          <a:noFill/>
          <a:ln>
            <a:noFill/>
          </a:ln>
        </p:spPr>
        <p:txBody>
          <a:bodyPr anchorCtr="0" anchor="b" bIns="47250" lIns="94525" spcFirstLastPara="1" rIns="94525" wrap="square" tIns="47250">
            <a:noAutofit/>
          </a:bodyPr>
          <a:lstStyle/>
          <a:p>
            <a:pPr indent="0" lvl="0" marL="0" rtl="0" algn="r">
              <a:spcBef>
                <a:spcPts val="0"/>
              </a:spcBef>
              <a:spcAft>
                <a:spcPts val="0"/>
              </a:spcAft>
              <a:buClr>
                <a:schemeClr val="dk1"/>
              </a:buClr>
              <a:buSzPts val="1800"/>
              <a:buNone/>
            </a:pPr>
            <a:fld id="{00000000-1234-1234-1234-123412341234}" type="slidenum">
              <a:rPr b="0" i="0" lang="en-US" sz="18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p2:notes"/>
          <p:cNvSpPr/>
          <p:nvPr>
            <p:ph idx="2" type="sldImg"/>
          </p:nvPr>
        </p:nvSpPr>
        <p:spPr>
          <a:xfrm>
            <a:off x="1370013" y="1143000"/>
            <a:ext cx="4116387"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 name="Google Shape;6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64" name="Google Shape;64;p2:notes"/>
          <p:cNvSpPr txBox="1"/>
          <p:nvPr>
            <p:ph idx="12" type="sldNum"/>
          </p:nvPr>
        </p:nvSpPr>
        <p:spPr>
          <a:xfrm>
            <a:off x="3883025" y="8683625"/>
            <a:ext cx="2971800" cy="460375"/>
          </a:xfrm>
          <a:prstGeom prst="rect">
            <a:avLst/>
          </a:prstGeom>
          <a:noFill/>
          <a:ln>
            <a:noFill/>
          </a:ln>
        </p:spPr>
        <p:txBody>
          <a:bodyPr anchorCtr="0" anchor="b" bIns="47250" lIns="94525" spcFirstLastPara="1" rIns="94525" wrap="square" tIns="47250">
            <a:noAutofit/>
          </a:bodyPr>
          <a:lstStyle/>
          <a:p>
            <a:pPr indent="0" lvl="0" marL="0" rtl="0" algn="r">
              <a:spcBef>
                <a:spcPts val="0"/>
              </a:spcBef>
              <a:spcAft>
                <a:spcPts val="0"/>
              </a:spcAft>
              <a:buClr>
                <a:schemeClr val="dk1"/>
              </a:buClr>
              <a:buSzPts val="1800"/>
              <a:buNone/>
            </a:pPr>
            <a:fld id="{00000000-1234-1234-1234-123412341234}" type="slidenum">
              <a:rPr lang="en-US"/>
              <a:t>‹#›</a:t>
            </a:fld>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p3:notes"/>
          <p:cNvSpPr/>
          <p:nvPr>
            <p:ph idx="2" type="sldImg"/>
          </p:nvPr>
        </p:nvSpPr>
        <p:spPr>
          <a:xfrm>
            <a:off x="1370013" y="1143000"/>
            <a:ext cx="4116387"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0" name="Google Shape;80;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81" name="Google Shape;81;p3:notes"/>
          <p:cNvSpPr txBox="1"/>
          <p:nvPr>
            <p:ph idx="12" type="sldNum"/>
          </p:nvPr>
        </p:nvSpPr>
        <p:spPr>
          <a:xfrm>
            <a:off x="3883025" y="8683625"/>
            <a:ext cx="2971800" cy="460375"/>
          </a:xfrm>
          <a:prstGeom prst="rect">
            <a:avLst/>
          </a:prstGeom>
          <a:noFill/>
          <a:ln>
            <a:noFill/>
          </a:ln>
        </p:spPr>
        <p:txBody>
          <a:bodyPr anchorCtr="0" anchor="b" bIns="47250" lIns="94525" spcFirstLastPara="1" rIns="94525" wrap="square" tIns="47250">
            <a:noAutofit/>
          </a:bodyPr>
          <a:lstStyle/>
          <a:p>
            <a:pPr indent="0" lvl="0" marL="0" rtl="0" algn="r">
              <a:spcBef>
                <a:spcPts val="0"/>
              </a:spcBef>
              <a:spcAft>
                <a:spcPts val="0"/>
              </a:spcAft>
              <a:buClr>
                <a:schemeClr val="dk1"/>
              </a:buClr>
              <a:buSzPts val="1800"/>
              <a:buNone/>
            </a:pPr>
            <a:fld id="{00000000-1234-1234-1234-123412341234}" type="slidenum">
              <a:rPr lang="en-US"/>
              <a:t>‹#›</a:t>
            </a:fld>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4:notes"/>
          <p:cNvSpPr/>
          <p:nvPr>
            <p:ph idx="2" type="sldImg"/>
          </p:nvPr>
        </p:nvSpPr>
        <p:spPr>
          <a:xfrm>
            <a:off x="1370013" y="1143000"/>
            <a:ext cx="4116387"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2" name="Google Shape;132;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33" name="Google Shape;133;p4:notes"/>
          <p:cNvSpPr txBox="1"/>
          <p:nvPr>
            <p:ph idx="12" type="sldNum"/>
          </p:nvPr>
        </p:nvSpPr>
        <p:spPr>
          <a:xfrm>
            <a:off x="3883025" y="8683625"/>
            <a:ext cx="2971800" cy="460375"/>
          </a:xfrm>
          <a:prstGeom prst="rect">
            <a:avLst/>
          </a:prstGeom>
          <a:noFill/>
          <a:ln>
            <a:noFill/>
          </a:ln>
        </p:spPr>
        <p:txBody>
          <a:bodyPr anchorCtr="0" anchor="b" bIns="47250" lIns="94525" spcFirstLastPara="1" rIns="94525" wrap="square" tIns="47250">
            <a:noAutofit/>
          </a:bodyPr>
          <a:lstStyle/>
          <a:p>
            <a:pPr indent="0" lvl="0" marL="0" rtl="0" algn="r">
              <a:spcBef>
                <a:spcPts val="0"/>
              </a:spcBef>
              <a:spcAft>
                <a:spcPts val="0"/>
              </a:spcAft>
              <a:buClr>
                <a:schemeClr val="dk1"/>
              </a:buClr>
              <a:buSzPts val="1800"/>
              <a:buNone/>
            </a:pPr>
            <a:fld id="{00000000-1234-1234-1234-123412341234}" type="slidenum">
              <a:rPr lang="en-US"/>
              <a:t>‹#›</a:t>
            </a:fld>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5:notes"/>
          <p:cNvSpPr/>
          <p:nvPr>
            <p:ph idx="2" type="sldImg"/>
          </p:nvPr>
        </p:nvSpPr>
        <p:spPr>
          <a:xfrm>
            <a:off x="1370013" y="1143000"/>
            <a:ext cx="4116387"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2" name="Google Shape;142;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200"/>
              <a:buFont typeface="Arial"/>
              <a:buChar char="•"/>
            </a:pPr>
            <a:r>
              <a:rPr b="0" i="0" lang="en-US" sz="1200">
                <a:solidFill>
                  <a:schemeClr val="dk1"/>
                </a:solidFill>
                <a:latin typeface="Arial"/>
                <a:ea typeface="Arial"/>
                <a:cs typeface="Arial"/>
                <a:sym typeface="Arial"/>
              </a:rPr>
              <a:t>Trained staff in a central operations center can observe multiple patients over the facility's existing network, quickly alerting staff when intervention is needed </a:t>
            </a:r>
            <a:endParaRPr/>
          </a:p>
          <a:p>
            <a:pPr indent="-285750" lvl="0" marL="285750" marR="0" rtl="0" algn="l">
              <a:spcBef>
                <a:spcPts val="360"/>
              </a:spcBef>
              <a:spcAft>
                <a:spcPts val="0"/>
              </a:spcAft>
              <a:buClr>
                <a:schemeClr val="dk1"/>
              </a:buClr>
              <a:buSzPts val="1200"/>
              <a:buFont typeface="Arial"/>
              <a:buChar char="•"/>
            </a:pPr>
            <a:r>
              <a:rPr b="0" i="0" lang="en-US" sz="1200">
                <a:solidFill>
                  <a:schemeClr val="dk1"/>
                </a:solidFill>
                <a:latin typeface="Calibri"/>
                <a:ea typeface="Calibri"/>
                <a:cs typeface="Calibri"/>
                <a:sym typeface="Calibri"/>
              </a:rPr>
              <a:t>H</a:t>
            </a:r>
            <a:r>
              <a:rPr b="0" i="0" lang="en-US" sz="1200">
                <a:solidFill>
                  <a:schemeClr val="dk1"/>
                </a:solidFill>
                <a:latin typeface="Arial"/>
                <a:ea typeface="Arial"/>
                <a:cs typeface="Arial"/>
                <a:sym typeface="Arial"/>
              </a:rPr>
              <a:t>ospital personnel can gain earlier awareness of incidents that can compromise patient safety by using video analytics software to send an alert based on loitering, boundary crossing, or queue length.</a:t>
            </a:r>
            <a:endParaRPr/>
          </a:p>
        </p:txBody>
      </p:sp>
      <p:sp>
        <p:nvSpPr>
          <p:cNvPr id="143" name="Google Shape;143;p5:notes"/>
          <p:cNvSpPr txBox="1"/>
          <p:nvPr>
            <p:ph idx="12" type="sldNum"/>
          </p:nvPr>
        </p:nvSpPr>
        <p:spPr>
          <a:xfrm>
            <a:off x="3883025" y="8683625"/>
            <a:ext cx="2971800" cy="460375"/>
          </a:xfrm>
          <a:prstGeom prst="rect">
            <a:avLst/>
          </a:prstGeom>
          <a:noFill/>
          <a:ln>
            <a:noFill/>
          </a:ln>
        </p:spPr>
        <p:txBody>
          <a:bodyPr anchorCtr="0" anchor="b" bIns="47250" lIns="94525" spcFirstLastPara="1" rIns="94525" wrap="square" tIns="47250">
            <a:noAutofit/>
          </a:bodyPr>
          <a:lstStyle/>
          <a:p>
            <a:pPr indent="0" lvl="0" marL="0" rtl="0" algn="r">
              <a:spcBef>
                <a:spcPts val="0"/>
              </a:spcBef>
              <a:spcAft>
                <a:spcPts val="0"/>
              </a:spcAft>
              <a:buClr>
                <a:schemeClr val="dk1"/>
              </a:buClr>
              <a:buSzPts val="1800"/>
              <a:buNone/>
            </a:pPr>
            <a:fld id="{00000000-1234-1234-1234-123412341234}" type="slidenum">
              <a:rPr lang="en-US"/>
              <a:t>‹#›</a:t>
            </a:fld>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6:notes"/>
          <p:cNvSpPr/>
          <p:nvPr>
            <p:ph idx="2" type="sldImg"/>
          </p:nvPr>
        </p:nvSpPr>
        <p:spPr>
          <a:xfrm>
            <a:off x="1370013" y="1143000"/>
            <a:ext cx="4116387"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6" name="Google Shape;156;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200"/>
              <a:buFont typeface="Arial"/>
              <a:buChar char="•"/>
            </a:pPr>
            <a:r>
              <a:rPr b="0" i="0" lang="en-US" sz="1200">
                <a:solidFill>
                  <a:schemeClr val="dk1"/>
                </a:solidFill>
                <a:latin typeface="Arial"/>
                <a:ea typeface="Arial"/>
                <a:cs typeface="Arial"/>
                <a:sym typeface="Arial"/>
              </a:rPr>
              <a:t>Trained staff in a central operations center can observe multiple patients over the facility's existing network, quickly alerting staff when intervention is needed </a:t>
            </a:r>
            <a:endParaRPr/>
          </a:p>
          <a:p>
            <a:pPr indent="-285750" lvl="0" marL="285750" marR="0" rtl="0" algn="l">
              <a:spcBef>
                <a:spcPts val="360"/>
              </a:spcBef>
              <a:spcAft>
                <a:spcPts val="0"/>
              </a:spcAft>
              <a:buClr>
                <a:schemeClr val="dk1"/>
              </a:buClr>
              <a:buSzPts val="1200"/>
              <a:buFont typeface="Arial"/>
              <a:buChar char="•"/>
            </a:pPr>
            <a:r>
              <a:rPr b="0" i="0" lang="en-US" sz="1200">
                <a:solidFill>
                  <a:schemeClr val="dk1"/>
                </a:solidFill>
                <a:latin typeface="Calibri"/>
                <a:ea typeface="Calibri"/>
                <a:cs typeface="Calibri"/>
                <a:sym typeface="Calibri"/>
              </a:rPr>
              <a:t>H</a:t>
            </a:r>
            <a:r>
              <a:rPr b="0" i="0" lang="en-US" sz="1200">
                <a:solidFill>
                  <a:schemeClr val="dk1"/>
                </a:solidFill>
                <a:latin typeface="Arial"/>
                <a:ea typeface="Arial"/>
                <a:cs typeface="Arial"/>
                <a:sym typeface="Arial"/>
              </a:rPr>
              <a:t>ospital personnel can gain earlier awareness of incidents that can compromise patient safety by using video analytics software to send an alert based on loitering, boundary crossing, or queue length.</a:t>
            </a:r>
            <a:endParaRPr/>
          </a:p>
        </p:txBody>
      </p:sp>
      <p:sp>
        <p:nvSpPr>
          <p:cNvPr id="157" name="Google Shape;157;p6:notes"/>
          <p:cNvSpPr txBox="1"/>
          <p:nvPr>
            <p:ph idx="12" type="sldNum"/>
          </p:nvPr>
        </p:nvSpPr>
        <p:spPr>
          <a:xfrm>
            <a:off x="3883025" y="8683625"/>
            <a:ext cx="2971800" cy="460375"/>
          </a:xfrm>
          <a:prstGeom prst="rect">
            <a:avLst/>
          </a:prstGeom>
          <a:noFill/>
          <a:ln>
            <a:noFill/>
          </a:ln>
        </p:spPr>
        <p:txBody>
          <a:bodyPr anchorCtr="0" anchor="b" bIns="47250" lIns="94525" spcFirstLastPara="1" rIns="94525" wrap="square" tIns="47250">
            <a:noAutofit/>
          </a:bodyPr>
          <a:lstStyle/>
          <a:p>
            <a:pPr indent="0" lvl="0" marL="0" rtl="0" algn="r">
              <a:spcBef>
                <a:spcPts val="0"/>
              </a:spcBef>
              <a:spcAft>
                <a:spcPts val="0"/>
              </a:spcAft>
              <a:buClr>
                <a:schemeClr val="dk1"/>
              </a:buClr>
              <a:buSzPts val="1800"/>
              <a:buNone/>
            </a:pPr>
            <a:fld id="{00000000-1234-1234-1234-123412341234}" type="slidenum">
              <a:rPr lang="en-US"/>
              <a:t>‹#›</a:t>
            </a:fld>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7:notes"/>
          <p:cNvSpPr/>
          <p:nvPr>
            <p:ph idx="2" type="sldImg"/>
          </p:nvPr>
        </p:nvSpPr>
        <p:spPr>
          <a:xfrm>
            <a:off x="1370013" y="1143000"/>
            <a:ext cx="4116387"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0" name="Google Shape;170;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strike="noStrike">
                <a:solidFill>
                  <a:schemeClr val="dk1"/>
                </a:solidFill>
                <a:latin typeface="Arial"/>
                <a:ea typeface="Arial"/>
                <a:cs typeface="Arial"/>
                <a:sym typeface="Arial"/>
              </a:rPr>
              <a:t>rug diversion is a problem not only in the main pharmacy, but also in satellite pharmacies, dispensing areas on the floor, loading docks, and other areas of the hospital. One cost is financial loss. Another is the safety risk resulting from substitution of saline for morphine, for example. Video surveillance can also help hospitals identify healthcare personnel who divert drugs for personal use.</a:t>
            </a:r>
            <a:endParaRPr/>
          </a:p>
          <a:p>
            <a:pPr indent="0" lvl="0" marL="0" marR="0" rtl="0" algn="l">
              <a:spcBef>
                <a:spcPts val="360"/>
              </a:spcBef>
              <a:spcAft>
                <a:spcPts val="0"/>
              </a:spcAft>
              <a:buNone/>
            </a:pPr>
            <a:r>
              <a:rPr b="0" i="0" lang="en-US" sz="1200" u="none" strike="noStrike">
                <a:solidFill>
                  <a:schemeClr val="dk1"/>
                </a:solidFill>
                <a:latin typeface="Arial"/>
                <a:ea typeface="Arial"/>
                <a:cs typeface="Arial"/>
                <a:sym typeface="Arial"/>
              </a:rPr>
              <a:t>Prominent video surveillance cameras can help deter drug diversion (Figure 3). It is more effective to transmit video over the network for central storage than to store it locally, because centrally stored video remains available even if the perpetrators damage local equipment. Video analytics software that detects loitering can send an alert if an individual remains in a drug-dispensing area or adjacent area longer than a specified time.</a:t>
            </a:r>
            <a:endParaRPr/>
          </a:p>
        </p:txBody>
      </p:sp>
      <p:sp>
        <p:nvSpPr>
          <p:cNvPr id="171" name="Google Shape;171;p7:notes"/>
          <p:cNvSpPr txBox="1"/>
          <p:nvPr>
            <p:ph idx="12" type="sldNum"/>
          </p:nvPr>
        </p:nvSpPr>
        <p:spPr>
          <a:xfrm>
            <a:off x="3883025" y="8683625"/>
            <a:ext cx="2971800" cy="460375"/>
          </a:xfrm>
          <a:prstGeom prst="rect">
            <a:avLst/>
          </a:prstGeom>
          <a:noFill/>
          <a:ln>
            <a:noFill/>
          </a:ln>
        </p:spPr>
        <p:txBody>
          <a:bodyPr anchorCtr="0" anchor="b" bIns="47250" lIns="94525" spcFirstLastPara="1" rIns="94525" wrap="square" tIns="47250">
            <a:noAutofit/>
          </a:bodyPr>
          <a:lstStyle/>
          <a:p>
            <a:pPr indent="0" lvl="0" marL="0" rtl="0" algn="r">
              <a:spcBef>
                <a:spcPts val="0"/>
              </a:spcBef>
              <a:spcAft>
                <a:spcPts val="0"/>
              </a:spcAft>
              <a:buClr>
                <a:schemeClr val="dk1"/>
              </a:buClr>
              <a:buSzPts val="1800"/>
              <a:buNone/>
            </a:pPr>
            <a:fld id="{00000000-1234-1234-1234-123412341234}" type="slidenum">
              <a:rPr lang="en-US"/>
              <a:t>‹#›</a:t>
            </a:fld>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8:notes"/>
          <p:cNvSpPr/>
          <p:nvPr>
            <p:ph idx="2" type="sldImg"/>
          </p:nvPr>
        </p:nvSpPr>
        <p:spPr>
          <a:xfrm>
            <a:off x="1370013" y="1143000"/>
            <a:ext cx="4116387"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3" name="Google Shape;183;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09550" lvl="0" marL="285750" marR="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184" name="Google Shape;184;p8:notes"/>
          <p:cNvSpPr txBox="1"/>
          <p:nvPr>
            <p:ph idx="12" type="sldNum"/>
          </p:nvPr>
        </p:nvSpPr>
        <p:spPr>
          <a:xfrm>
            <a:off x="3883025" y="8683625"/>
            <a:ext cx="2971800" cy="460375"/>
          </a:xfrm>
          <a:prstGeom prst="rect">
            <a:avLst/>
          </a:prstGeom>
          <a:noFill/>
          <a:ln>
            <a:noFill/>
          </a:ln>
        </p:spPr>
        <p:txBody>
          <a:bodyPr anchorCtr="0" anchor="b" bIns="47250" lIns="94525" spcFirstLastPara="1" rIns="94525" wrap="square" tIns="47250">
            <a:noAutofit/>
          </a:bodyPr>
          <a:lstStyle/>
          <a:p>
            <a:pPr indent="0" lvl="0" marL="0" rtl="0" algn="r">
              <a:spcBef>
                <a:spcPts val="0"/>
              </a:spcBef>
              <a:spcAft>
                <a:spcPts val="0"/>
              </a:spcAft>
              <a:buClr>
                <a:schemeClr val="dk1"/>
              </a:buClr>
              <a:buSzPts val="1800"/>
              <a:buNone/>
            </a:pPr>
            <a:fld id="{00000000-1234-1234-1234-123412341234}" type="slidenum">
              <a:rPr lang="en-US"/>
              <a:t>‹#›</a:t>
            </a:fld>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g8805697581_0_7"/>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g8805697581_0_7"/>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g8805697581_0_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g8805697581_0_42"/>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g8805697581_0_42"/>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g8805697581_0_4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g8805697581_0_4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g8805697581_0_11"/>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g8805697581_0_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g8805697581_0_1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g8805697581_0_1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g8805697581_0_1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g8805697581_0_18"/>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g8805697581_0_18"/>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g8805697581_0_18"/>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g8805697581_0_1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g8805697581_0_23"/>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g8805697581_0_2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g8805697581_0_26"/>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g8805697581_0_26"/>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g8805697581_0_2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g8805697581_0_30"/>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g8805697581_0_3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g8805697581_0_33"/>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g8805697581_0_33"/>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g8805697581_0_33"/>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g8805697581_0_33"/>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g8805697581_0_3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g8805697581_0_39"/>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g8805697581_0_3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g8805697581_0_3"/>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g8805697581_0_3"/>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g8805697581_0_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9.png"/><Relationship Id="rId7"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1.jpg"/><Relationship Id="rId5"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5.png"/><Relationship Id="rId7" Type="http://schemas.openxmlformats.org/officeDocument/2006/relationships/image" Target="../media/image21.png"/><Relationship Id="rId8"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g8805697581_0_0"/>
          <p:cNvPicPr preferRelativeResize="0"/>
          <p:nvPr/>
        </p:nvPicPr>
        <p:blipFill>
          <a:blip r:embed="rId3">
            <a:alphaModFix/>
          </a:blip>
          <a:stretch>
            <a:fillRect/>
          </a:stretch>
        </p:blipFill>
        <p:spPr>
          <a:xfrm>
            <a:off x="1728788" y="2947988"/>
            <a:ext cx="5686425" cy="962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9"/>
          <p:cNvSpPr txBox="1"/>
          <p:nvPr/>
        </p:nvSpPr>
        <p:spPr>
          <a:xfrm>
            <a:off x="173304" y="5562544"/>
            <a:ext cx="853417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01" name="Google Shape;201;p9"/>
          <p:cNvSpPr/>
          <p:nvPr/>
        </p:nvSpPr>
        <p:spPr>
          <a:xfrm>
            <a:off x="1143090" y="2844605"/>
            <a:ext cx="8000910" cy="660593"/>
          </a:xfrm>
          <a:prstGeom prst="rect">
            <a:avLst/>
          </a:prstGeom>
          <a:solidFill>
            <a:srgbClr val="47AFA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2800"/>
              <a:buFont typeface="Arial"/>
              <a:buNone/>
            </a:pPr>
            <a:r>
              <a:rPr b="1" lang="en-US" sz="2800">
                <a:solidFill>
                  <a:schemeClr val="lt1"/>
                </a:solidFill>
                <a:latin typeface="Calibri"/>
                <a:ea typeface="Calibri"/>
                <a:cs typeface="Calibri"/>
                <a:sym typeface="Calibri"/>
              </a:rPr>
              <a:t>Ensure Process Compliance</a:t>
            </a:r>
            <a:endParaRPr/>
          </a:p>
          <a:p>
            <a:pPr indent="0" lvl="3" marL="1371600" marR="0" rtl="0" algn="l">
              <a:spcBef>
                <a:spcPts val="0"/>
              </a:spcBef>
              <a:spcAft>
                <a:spcPts val="0"/>
              </a:spcAft>
              <a:buClr>
                <a:schemeClr val="lt1"/>
              </a:buClr>
              <a:buSzPts val="1400"/>
              <a:buFont typeface="Arial"/>
              <a:buNone/>
            </a:pPr>
            <a:r>
              <a:rPr b="1" i="1" lang="en-US" sz="1400" u="none" cap="none" strike="noStrike">
                <a:solidFill>
                  <a:schemeClr val="lt1"/>
                </a:solidFill>
                <a:latin typeface="Calibri"/>
                <a:ea typeface="Calibri"/>
                <a:cs typeface="Calibri"/>
                <a:sym typeface="Calibri"/>
              </a:rPr>
              <a:t>~ For greater productivity </a:t>
            </a:r>
            <a:endParaRPr/>
          </a:p>
        </p:txBody>
      </p:sp>
      <p:grpSp>
        <p:nvGrpSpPr>
          <p:cNvPr id="202" name="Google Shape;202;p9"/>
          <p:cNvGrpSpPr/>
          <p:nvPr/>
        </p:nvGrpSpPr>
        <p:grpSpPr>
          <a:xfrm>
            <a:off x="3756" y="2590821"/>
            <a:ext cx="1063137" cy="1180110"/>
            <a:chOff x="-34638" y="2553681"/>
            <a:chExt cx="1063137" cy="1180110"/>
          </a:xfrm>
        </p:grpSpPr>
        <p:sp>
          <p:nvSpPr>
            <p:cNvPr id="203" name="Google Shape;203;p9"/>
            <p:cNvSpPr/>
            <p:nvPr/>
          </p:nvSpPr>
          <p:spPr>
            <a:xfrm rot="5400000">
              <a:off x="-93125" y="2612168"/>
              <a:ext cx="1180110" cy="1063137"/>
            </a:xfrm>
            <a:prstGeom prst="hexagon">
              <a:avLst>
                <a:gd fmla="val 25000" name="adj"/>
                <a:gd fmla="val 115470" name="vf"/>
              </a:avLst>
            </a:prstGeom>
            <a:solidFill>
              <a:srgbClr val="47AF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C:\Users\Nidhi\Downloads\checked-list.png" id="204" name="Google Shape;204;p9"/>
            <p:cNvPicPr preferRelativeResize="0"/>
            <p:nvPr/>
          </p:nvPicPr>
          <p:blipFill rotWithShape="1">
            <a:blip r:embed="rId3">
              <a:alphaModFix/>
            </a:blip>
            <a:srcRect b="0" l="0" r="0" t="0"/>
            <a:stretch/>
          </p:blipFill>
          <p:spPr>
            <a:xfrm>
              <a:off x="180737" y="2772250"/>
              <a:ext cx="657763" cy="657763"/>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10"/>
          <p:cNvSpPr txBox="1"/>
          <p:nvPr/>
        </p:nvSpPr>
        <p:spPr>
          <a:xfrm>
            <a:off x="838298" y="1524050"/>
            <a:ext cx="7695998"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600"/>
              <a:buFont typeface="Arial"/>
              <a:buChar char="•"/>
            </a:pPr>
            <a:r>
              <a:rPr b="1" lang="en-US" sz="1600">
                <a:solidFill>
                  <a:schemeClr val="dk1"/>
                </a:solidFill>
                <a:latin typeface="Calibri"/>
                <a:ea typeface="Calibri"/>
                <a:cs typeface="Calibri"/>
                <a:sym typeface="Calibri"/>
              </a:rPr>
              <a:t>Ensure staff follows cleanliness standards to avoid hospital acquired Infections: </a:t>
            </a:r>
            <a:r>
              <a:rPr lang="en-US" sz="1600">
                <a:solidFill>
                  <a:schemeClr val="dk1"/>
                </a:solidFill>
                <a:latin typeface="Calibri"/>
                <a:ea typeface="Calibri"/>
                <a:cs typeface="Calibri"/>
                <a:sym typeface="Calibri"/>
              </a:rPr>
              <a:t>Daily Highlights </a:t>
            </a:r>
            <a:endParaRPr/>
          </a:p>
          <a:p>
            <a:pPr indent="-285750" lvl="0" marL="285750" marR="0" rtl="0" algn="l">
              <a:spcBef>
                <a:spcPts val="0"/>
              </a:spcBef>
              <a:spcAft>
                <a:spcPts val="0"/>
              </a:spcAft>
              <a:buClr>
                <a:schemeClr val="dk1"/>
              </a:buClr>
              <a:buSzPts val="1600"/>
              <a:buFont typeface="Arial"/>
              <a:buChar char="•"/>
            </a:pPr>
            <a:r>
              <a:rPr b="1" lang="en-US" sz="1600">
                <a:solidFill>
                  <a:schemeClr val="dk1"/>
                </a:solidFill>
                <a:latin typeface="Calibri"/>
                <a:ea typeface="Calibri"/>
                <a:cs typeface="Calibri"/>
                <a:sym typeface="Calibri"/>
              </a:rPr>
              <a:t>Ensure timely response: </a:t>
            </a:r>
            <a:r>
              <a:rPr lang="en-US" sz="1600">
                <a:solidFill>
                  <a:schemeClr val="dk1"/>
                </a:solidFill>
                <a:latin typeface="Calibri"/>
                <a:ea typeface="Calibri"/>
                <a:cs typeface="Calibri"/>
                <a:sym typeface="Calibri"/>
              </a:rPr>
              <a:t>Edge Recording</a:t>
            </a:r>
            <a:endParaRPr b="1" sz="16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600"/>
              <a:buFont typeface="Arial"/>
              <a:buChar char="•"/>
            </a:pPr>
            <a:r>
              <a:rPr b="1" lang="en-US" sz="1600">
                <a:solidFill>
                  <a:schemeClr val="dk1"/>
                </a:solidFill>
                <a:latin typeface="Calibri"/>
                <a:ea typeface="Calibri"/>
                <a:cs typeface="Calibri"/>
                <a:sym typeface="Calibri"/>
              </a:rPr>
              <a:t>Ensure trainees/nurses follow proper processes during surgeries: </a:t>
            </a:r>
            <a:r>
              <a:rPr lang="en-US" sz="1600">
                <a:solidFill>
                  <a:schemeClr val="dk1"/>
                </a:solidFill>
                <a:latin typeface="Calibri"/>
                <a:ea typeface="Calibri"/>
                <a:cs typeface="Calibri"/>
                <a:sym typeface="Calibri"/>
              </a:rPr>
              <a:t>Centralized monitoring through CMS</a:t>
            </a:r>
            <a:endParaRPr b="1" sz="16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600"/>
              <a:buFont typeface="Arial"/>
              <a:buChar char="•"/>
            </a:pPr>
            <a:r>
              <a:rPr b="1" lang="en-US" sz="1600">
                <a:solidFill>
                  <a:schemeClr val="dk1"/>
                </a:solidFill>
                <a:latin typeface="Calibri"/>
                <a:ea typeface="Calibri"/>
                <a:cs typeface="Calibri"/>
                <a:sym typeface="Calibri"/>
              </a:rPr>
              <a:t>Use recordings as teaching/training material  for interns and  staff: </a:t>
            </a:r>
            <a:r>
              <a:rPr lang="en-US" sz="1600">
                <a:solidFill>
                  <a:schemeClr val="dk1"/>
                </a:solidFill>
                <a:latin typeface="Calibri"/>
                <a:ea typeface="Calibri"/>
                <a:cs typeface="Calibri"/>
                <a:sym typeface="Calibri"/>
              </a:rPr>
              <a:t>Clip export</a:t>
            </a:r>
            <a:endParaRPr/>
          </a:p>
          <a:p>
            <a:pPr indent="-285750" lvl="0" marL="285750" marR="0" rtl="0" algn="l">
              <a:spcBef>
                <a:spcPts val="0"/>
              </a:spcBef>
              <a:spcAft>
                <a:spcPts val="0"/>
              </a:spcAft>
              <a:buClr>
                <a:schemeClr val="dk1"/>
              </a:buClr>
              <a:buSzPts val="1600"/>
              <a:buFont typeface="Arial"/>
              <a:buChar char="•"/>
            </a:pPr>
            <a:r>
              <a:rPr b="1" lang="en-US" sz="1600">
                <a:solidFill>
                  <a:schemeClr val="dk1"/>
                </a:solidFill>
                <a:latin typeface="Calibri"/>
                <a:ea typeface="Calibri"/>
                <a:cs typeface="Calibri"/>
                <a:sym typeface="Calibri"/>
              </a:rPr>
              <a:t>Ensure visitors or employees do not smoke: </a:t>
            </a:r>
            <a:r>
              <a:rPr lang="en-US" sz="1600">
                <a:solidFill>
                  <a:schemeClr val="dk1"/>
                </a:solidFill>
                <a:latin typeface="Calibri"/>
                <a:ea typeface="Calibri"/>
                <a:cs typeface="Calibri"/>
                <a:sym typeface="Calibri"/>
              </a:rPr>
              <a:t>Integration with smoke detectors</a:t>
            </a:r>
            <a:endParaRPr/>
          </a:p>
        </p:txBody>
      </p:sp>
      <p:sp>
        <p:nvSpPr>
          <p:cNvPr id="211" name="Google Shape;211;p10"/>
          <p:cNvSpPr/>
          <p:nvPr/>
        </p:nvSpPr>
        <p:spPr>
          <a:xfrm>
            <a:off x="31364" y="787625"/>
            <a:ext cx="3003771" cy="50783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US" sz="1800">
                <a:solidFill>
                  <a:srgbClr val="31859B"/>
                </a:solidFill>
                <a:latin typeface="Calibri"/>
                <a:ea typeface="Calibri"/>
                <a:cs typeface="Calibri"/>
                <a:sym typeface="Calibri"/>
              </a:rPr>
              <a:t>1. Ensure Process Compliance</a:t>
            </a:r>
            <a:endParaRPr/>
          </a:p>
        </p:txBody>
      </p:sp>
      <p:grpSp>
        <p:nvGrpSpPr>
          <p:cNvPr id="212" name="Google Shape;212;p10"/>
          <p:cNvGrpSpPr/>
          <p:nvPr/>
        </p:nvGrpSpPr>
        <p:grpSpPr>
          <a:xfrm>
            <a:off x="91630" y="381080"/>
            <a:ext cx="1904520" cy="380990"/>
            <a:chOff x="91630" y="152486"/>
            <a:chExt cx="1904520" cy="380990"/>
          </a:xfrm>
        </p:grpSpPr>
        <p:grpSp>
          <p:nvGrpSpPr>
            <p:cNvPr id="213" name="Google Shape;213;p10"/>
            <p:cNvGrpSpPr/>
            <p:nvPr/>
          </p:nvGrpSpPr>
          <p:grpSpPr>
            <a:xfrm>
              <a:off x="152516" y="533476"/>
              <a:ext cx="1573984" cy="0"/>
              <a:chOff x="192622" y="457255"/>
              <a:chExt cx="1904520" cy="0"/>
            </a:xfrm>
          </p:grpSpPr>
          <p:cxnSp>
            <p:nvCxnSpPr>
              <p:cNvPr id="214" name="Google Shape;214;p10"/>
              <p:cNvCxnSpPr/>
              <p:nvPr/>
            </p:nvCxnSpPr>
            <p:spPr>
              <a:xfrm>
                <a:off x="207936" y="457255"/>
                <a:ext cx="1889206" cy="0"/>
              </a:xfrm>
              <a:prstGeom prst="straightConnector1">
                <a:avLst/>
              </a:prstGeom>
              <a:solidFill>
                <a:schemeClr val="accent1"/>
              </a:solidFill>
              <a:ln cap="flat" cmpd="sng" w="28575">
                <a:solidFill>
                  <a:srgbClr val="01A3B0"/>
                </a:solidFill>
                <a:prstDash val="solid"/>
                <a:round/>
                <a:headEnd len="sm" w="sm" type="none"/>
                <a:tailEnd len="sm" w="sm" type="none"/>
              </a:ln>
            </p:spPr>
          </p:cxnSp>
          <p:cxnSp>
            <p:nvCxnSpPr>
              <p:cNvPr id="215" name="Google Shape;215;p10"/>
              <p:cNvCxnSpPr/>
              <p:nvPr/>
            </p:nvCxnSpPr>
            <p:spPr>
              <a:xfrm>
                <a:off x="192622" y="457255"/>
                <a:ext cx="1290353" cy="0"/>
              </a:xfrm>
              <a:prstGeom prst="straightConnector1">
                <a:avLst/>
              </a:prstGeom>
              <a:solidFill>
                <a:schemeClr val="accent1"/>
              </a:solidFill>
              <a:ln cap="flat" cmpd="sng" w="28575">
                <a:solidFill>
                  <a:srgbClr val="663300"/>
                </a:solidFill>
                <a:prstDash val="solid"/>
                <a:round/>
                <a:headEnd len="sm" w="sm" type="none"/>
                <a:tailEnd len="sm" w="sm" type="none"/>
              </a:ln>
            </p:spPr>
          </p:cxnSp>
        </p:grpSp>
        <p:sp>
          <p:nvSpPr>
            <p:cNvPr id="216" name="Google Shape;216;p10"/>
            <p:cNvSpPr txBox="1"/>
            <p:nvPr/>
          </p:nvSpPr>
          <p:spPr>
            <a:xfrm>
              <a:off x="91630" y="152486"/>
              <a:ext cx="19045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Our Solution</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11"/>
          <p:cNvSpPr txBox="1"/>
          <p:nvPr/>
        </p:nvSpPr>
        <p:spPr>
          <a:xfrm>
            <a:off x="173304" y="5562544"/>
            <a:ext cx="853417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23" name="Google Shape;223;p11"/>
          <p:cNvSpPr/>
          <p:nvPr/>
        </p:nvSpPr>
        <p:spPr>
          <a:xfrm>
            <a:off x="1143090" y="2844605"/>
            <a:ext cx="8000910" cy="660593"/>
          </a:xfrm>
          <a:prstGeom prst="rect">
            <a:avLst/>
          </a:prstGeom>
          <a:solidFill>
            <a:srgbClr val="47AFA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2800"/>
              <a:buFont typeface="Arial"/>
              <a:buNone/>
            </a:pPr>
            <a:r>
              <a:rPr b="1" lang="en-US" sz="2800">
                <a:solidFill>
                  <a:schemeClr val="lt1"/>
                </a:solidFill>
                <a:latin typeface="Calibri"/>
                <a:ea typeface="Calibri"/>
                <a:cs typeface="Calibri"/>
                <a:sym typeface="Calibri"/>
              </a:rPr>
              <a:t>Efficient Patient Care</a:t>
            </a:r>
            <a:endParaRPr/>
          </a:p>
          <a:p>
            <a:pPr indent="0" lvl="3" marL="1371600" marR="0" rtl="0" algn="l">
              <a:spcBef>
                <a:spcPts val="0"/>
              </a:spcBef>
              <a:spcAft>
                <a:spcPts val="0"/>
              </a:spcAft>
              <a:buClr>
                <a:schemeClr val="lt1"/>
              </a:buClr>
              <a:buSzPts val="1400"/>
              <a:buFont typeface="Arial"/>
              <a:buNone/>
            </a:pPr>
            <a:r>
              <a:rPr b="1" i="1" lang="en-US" sz="1400" u="none" cap="none" strike="noStrike">
                <a:solidFill>
                  <a:schemeClr val="lt1"/>
                </a:solidFill>
                <a:latin typeface="Calibri"/>
                <a:ea typeface="Calibri"/>
                <a:cs typeface="Calibri"/>
                <a:sym typeface="Calibri"/>
              </a:rPr>
              <a:t>~ To ensure proactive treatment to patients</a:t>
            </a:r>
            <a:endParaRPr/>
          </a:p>
        </p:txBody>
      </p:sp>
      <p:sp>
        <p:nvSpPr>
          <p:cNvPr id="224" name="Google Shape;224;p11"/>
          <p:cNvSpPr/>
          <p:nvPr/>
        </p:nvSpPr>
        <p:spPr>
          <a:xfrm rot="5400000">
            <a:off x="-54731" y="2649308"/>
            <a:ext cx="1180110" cy="1063137"/>
          </a:xfrm>
          <a:prstGeom prst="hexagon">
            <a:avLst>
              <a:gd fmla="val 25000" name="adj"/>
              <a:gd fmla="val 115470" name="vf"/>
            </a:avLst>
          </a:prstGeom>
          <a:solidFill>
            <a:srgbClr val="47AF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C:\Users\Nidhi\Downloads\patient-lying-on-stretcher-with-medical-doctor.png" id="225" name="Google Shape;225;p11"/>
          <p:cNvPicPr preferRelativeResize="0"/>
          <p:nvPr/>
        </p:nvPicPr>
        <p:blipFill rotWithShape="1">
          <a:blip r:embed="rId3">
            <a:alphaModFix/>
          </a:blip>
          <a:srcRect b="0" l="0" r="0" t="0"/>
          <a:stretch/>
        </p:blipFill>
        <p:spPr>
          <a:xfrm>
            <a:off x="145699" y="2828329"/>
            <a:ext cx="705093" cy="70509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12"/>
          <p:cNvSpPr/>
          <p:nvPr/>
        </p:nvSpPr>
        <p:spPr>
          <a:xfrm>
            <a:off x="24397" y="787625"/>
            <a:ext cx="2414059" cy="50783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US" sz="1800">
                <a:solidFill>
                  <a:srgbClr val="31859B"/>
                </a:solidFill>
                <a:latin typeface="Calibri"/>
                <a:ea typeface="Calibri"/>
                <a:cs typeface="Calibri"/>
                <a:sym typeface="Calibri"/>
              </a:rPr>
              <a:t>1. Efficient Patient Care</a:t>
            </a:r>
            <a:endParaRPr/>
          </a:p>
        </p:txBody>
      </p:sp>
      <p:grpSp>
        <p:nvGrpSpPr>
          <p:cNvPr id="232" name="Google Shape;232;p12"/>
          <p:cNvGrpSpPr/>
          <p:nvPr/>
        </p:nvGrpSpPr>
        <p:grpSpPr>
          <a:xfrm>
            <a:off x="91630" y="381080"/>
            <a:ext cx="1904520" cy="380990"/>
            <a:chOff x="91630" y="152486"/>
            <a:chExt cx="1904520" cy="380990"/>
          </a:xfrm>
        </p:grpSpPr>
        <p:grpSp>
          <p:nvGrpSpPr>
            <p:cNvPr id="233" name="Google Shape;233;p12"/>
            <p:cNvGrpSpPr/>
            <p:nvPr/>
          </p:nvGrpSpPr>
          <p:grpSpPr>
            <a:xfrm>
              <a:off x="152516" y="533476"/>
              <a:ext cx="1573984" cy="0"/>
              <a:chOff x="192622" y="457255"/>
              <a:chExt cx="1904520" cy="0"/>
            </a:xfrm>
          </p:grpSpPr>
          <p:cxnSp>
            <p:nvCxnSpPr>
              <p:cNvPr id="234" name="Google Shape;234;p12"/>
              <p:cNvCxnSpPr/>
              <p:nvPr/>
            </p:nvCxnSpPr>
            <p:spPr>
              <a:xfrm>
                <a:off x="207936" y="457255"/>
                <a:ext cx="1889206" cy="0"/>
              </a:xfrm>
              <a:prstGeom prst="straightConnector1">
                <a:avLst/>
              </a:prstGeom>
              <a:solidFill>
                <a:schemeClr val="accent1"/>
              </a:solidFill>
              <a:ln cap="flat" cmpd="sng" w="28575">
                <a:solidFill>
                  <a:srgbClr val="01A3B0"/>
                </a:solidFill>
                <a:prstDash val="solid"/>
                <a:round/>
                <a:headEnd len="sm" w="sm" type="none"/>
                <a:tailEnd len="sm" w="sm" type="none"/>
              </a:ln>
            </p:spPr>
          </p:cxnSp>
          <p:cxnSp>
            <p:nvCxnSpPr>
              <p:cNvPr id="235" name="Google Shape;235;p12"/>
              <p:cNvCxnSpPr/>
              <p:nvPr/>
            </p:nvCxnSpPr>
            <p:spPr>
              <a:xfrm>
                <a:off x="192622" y="457255"/>
                <a:ext cx="1290353" cy="0"/>
              </a:xfrm>
              <a:prstGeom prst="straightConnector1">
                <a:avLst/>
              </a:prstGeom>
              <a:solidFill>
                <a:schemeClr val="accent1"/>
              </a:solidFill>
              <a:ln cap="flat" cmpd="sng" w="28575">
                <a:solidFill>
                  <a:srgbClr val="663300"/>
                </a:solidFill>
                <a:prstDash val="solid"/>
                <a:round/>
                <a:headEnd len="sm" w="sm" type="none"/>
                <a:tailEnd len="sm" w="sm" type="none"/>
              </a:ln>
            </p:spPr>
          </p:cxnSp>
        </p:grpSp>
        <p:sp>
          <p:nvSpPr>
            <p:cNvPr id="236" name="Google Shape;236;p12"/>
            <p:cNvSpPr txBox="1"/>
            <p:nvPr/>
          </p:nvSpPr>
          <p:spPr>
            <a:xfrm>
              <a:off x="91630" y="152486"/>
              <a:ext cx="19045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Our Solution</a:t>
              </a:r>
              <a:endParaRPr/>
            </a:p>
          </p:txBody>
        </p:sp>
      </p:grpSp>
      <p:pic>
        <p:nvPicPr>
          <p:cNvPr descr="C:\Users\Nidhi\Google Drive\SATATYA\SOCIAL MEDIA PROMOTION\Healthcare\Calling from Mobile.jpg" id="237" name="Google Shape;237;p12"/>
          <p:cNvPicPr preferRelativeResize="0"/>
          <p:nvPr/>
        </p:nvPicPr>
        <p:blipFill rotWithShape="1">
          <a:blip r:embed="rId3">
            <a:alphaModFix/>
          </a:blip>
          <a:srcRect b="0" l="0" r="0" t="0"/>
          <a:stretch/>
        </p:blipFill>
        <p:spPr>
          <a:xfrm>
            <a:off x="2882557" y="1532978"/>
            <a:ext cx="3378886" cy="3059806"/>
          </a:xfrm>
          <a:prstGeom prst="rect">
            <a:avLst/>
          </a:prstGeom>
          <a:noFill/>
          <a:ln>
            <a:noFill/>
          </a:ln>
        </p:spPr>
      </p:pic>
      <p:sp>
        <p:nvSpPr>
          <p:cNvPr id="238" name="Google Shape;238;p12"/>
          <p:cNvSpPr txBox="1"/>
          <p:nvPr/>
        </p:nvSpPr>
        <p:spPr>
          <a:xfrm>
            <a:off x="1828872" y="1237522"/>
            <a:ext cx="552435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Difficulty in contacting the right person during emergencies?</a:t>
            </a:r>
            <a:endParaRPr/>
          </a:p>
        </p:txBody>
      </p:sp>
      <p:sp>
        <p:nvSpPr>
          <p:cNvPr id="239" name="Google Shape;239;p12"/>
          <p:cNvSpPr txBox="1"/>
          <p:nvPr/>
        </p:nvSpPr>
        <p:spPr>
          <a:xfrm>
            <a:off x="720331" y="4678666"/>
            <a:ext cx="7969450" cy="156966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600"/>
              <a:buFont typeface="Arial"/>
              <a:buChar char="•"/>
            </a:pPr>
            <a:r>
              <a:rPr b="1" lang="en-US" sz="1600">
                <a:solidFill>
                  <a:schemeClr val="dk1"/>
                </a:solidFill>
                <a:latin typeface="Calibri"/>
                <a:ea typeface="Calibri"/>
                <a:cs typeface="Calibri"/>
                <a:sym typeface="Calibri"/>
              </a:rPr>
              <a:t>Prevent negligence by caretakers:</a:t>
            </a:r>
            <a:r>
              <a:rPr lang="en-US" sz="1600">
                <a:solidFill>
                  <a:schemeClr val="dk1"/>
                </a:solidFill>
                <a:latin typeface="Calibri"/>
                <a:ea typeface="Calibri"/>
                <a:cs typeface="Calibri"/>
                <a:sym typeface="Calibri"/>
              </a:rPr>
              <a:t> No Motion Detection, Loitering</a:t>
            </a:r>
            <a:endParaRPr/>
          </a:p>
          <a:p>
            <a:pPr indent="-285750" lvl="0" marL="285750" marR="0" rtl="0" algn="l">
              <a:spcBef>
                <a:spcPts val="0"/>
              </a:spcBef>
              <a:spcAft>
                <a:spcPts val="0"/>
              </a:spcAft>
              <a:buClr>
                <a:schemeClr val="dk1"/>
              </a:buClr>
              <a:buSzPts val="1600"/>
              <a:buFont typeface="Arial"/>
              <a:buChar char="•"/>
            </a:pPr>
            <a:r>
              <a:rPr b="1" lang="en-US" sz="1600">
                <a:solidFill>
                  <a:schemeClr val="dk1"/>
                </a:solidFill>
                <a:latin typeface="Calibri"/>
                <a:ea typeface="Calibri"/>
                <a:cs typeface="Calibri"/>
                <a:sym typeface="Calibri"/>
              </a:rPr>
              <a:t>Allow easy view of their related wards to doctors: </a:t>
            </a:r>
            <a:r>
              <a:rPr lang="en-US" sz="1600">
                <a:solidFill>
                  <a:schemeClr val="dk1"/>
                </a:solidFill>
                <a:latin typeface="Calibri"/>
                <a:ea typeface="Calibri"/>
                <a:cs typeface="Calibri"/>
                <a:sym typeface="Calibri"/>
              </a:rPr>
              <a:t>Doctor-wise  viewing roles and rights</a:t>
            </a:r>
            <a:endParaRPr/>
          </a:p>
          <a:p>
            <a:pPr indent="-285750" lvl="0" marL="285750" marR="0" rtl="0" algn="l">
              <a:spcBef>
                <a:spcPts val="0"/>
              </a:spcBef>
              <a:spcAft>
                <a:spcPts val="0"/>
              </a:spcAft>
              <a:buClr>
                <a:schemeClr val="dk1"/>
              </a:buClr>
              <a:buSzPts val="1600"/>
              <a:buFont typeface="Arial"/>
              <a:buChar char="•"/>
            </a:pPr>
            <a:r>
              <a:rPr b="1" lang="en-US" sz="1600">
                <a:solidFill>
                  <a:schemeClr val="dk1"/>
                </a:solidFill>
                <a:latin typeface="Calibri"/>
                <a:ea typeface="Calibri"/>
                <a:cs typeface="Calibri"/>
                <a:sym typeface="Calibri"/>
              </a:rPr>
              <a:t>Ensure prompt response to emergency cases: </a:t>
            </a:r>
            <a:r>
              <a:rPr lang="en-US" sz="1600">
                <a:solidFill>
                  <a:schemeClr val="dk1"/>
                </a:solidFill>
                <a:latin typeface="Calibri"/>
                <a:ea typeface="Calibri"/>
                <a:cs typeface="Calibri"/>
                <a:sym typeface="Calibri"/>
              </a:rPr>
              <a:t>Calling from Mobile App to take senior doctor’s advice</a:t>
            </a:r>
            <a:endParaRPr/>
          </a:p>
          <a:p>
            <a:pPr indent="-285750" lvl="0" marL="285750" marR="0" rtl="0" algn="l">
              <a:spcBef>
                <a:spcPts val="0"/>
              </a:spcBef>
              <a:spcAft>
                <a:spcPts val="0"/>
              </a:spcAft>
              <a:buClr>
                <a:schemeClr val="dk1"/>
              </a:buClr>
              <a:buSzPts val="1600"/>
              <a:buFont typeface="Arial"/>
              <a:buChar char="•"/>
            </a:pPr>
            <a:r>
              <a:rPr b="1" lang="en-US" sz="1600">
                <a:solidFill>
                  <a:schemeClr val="dk1"/>
                </a:solidFill>
                <a:latin typeface="Calibri"/>
                <a:ea typeface="Calibri"/>
                <a:cs typeface="Calibri"/>
                <a:sym typeface="Calibri"/>
              </a:rPr>
              <a:t>Easy staff communication on critical cases: </a:t>
            </a:r>
            <a:r>
              <a:rPr lang="en-US" sz="1600">
                <a:solidFill>
                  <a:schemeClr val="dk1"/>
                </a:solidFill>
                <a:latin typeface="Calibri"/>
                <a:ea typeface="Calibri"/>
                <a:cs typeface="Calibri"/>
                <a:sym typeface="Calibri"/>
              </a:rPr>
              <a:t>Two-way Audio</a:t>
            </a:r>
            <a:endParaRPr/>
          </a:p>
          <a:p>
            <a:pPr indent="-285750" lvl="0" marL="285750" marR="0" rtl="0" algn="l">
              <a:spcBef>
                <a:spcPts val="0"/>
              </a:spcBef>
              <a:spcAft>
                <a:spcPts val="0"/>
              </a:spcAft>
              <a:buClr>
                <a:schemeClr val="dk1"/>
              </a:buClr>
              <a:buSzPts val="1600"/>
              <a:buFont typeface="Arial"/>
              <a:buChar char="•"/>
            </a:pPr>
            <a:r>
              <a:rPr b="1" lang="en-US" sz="1600">
                <a:solidFill>
                  <a:schemeClr val="dk1"/>
                </a:solidFill>
                <a:latin typeface="Calibri"/>
                <a:ea typeface="Calibri"/>
                <a:cs typeface="Calibri"/>
                <a:sym typeface="Calibri"/>
              </a:rPr>
              <a:t>Ensure transparency in billing: </a:t>
            </a:r>
            <a:r>
              <a:rPr lang="en-US" sz="1600">
                <a:solidFill>
                  <a:schemeClr val="dk1"/>
                </a:solidFill>
                <a:latin typeface="Calibri"/>
                <a:ea typeface="Calibri"/>
                <a:cs typeface="Calibri"/>
                <a:sym typeface="Calibri"/>
              </a:rPr>
              <a:t>Integration with POS system</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grpSp>
        <p:nvGrpSpPr>
          <p:cNvPr id="245" name="Google Shape;245;p13"/>
          <p:cNvGrpSpPr/>
          <p:nvPr/>
        </p:nvGrpSpPr>
        <p:grpSpPr>
          <a:xfrm>
            <a:off x="91630" y="381080"/>
            <a:ext cx="1904520" cy="380990"/>
            <a:chOff x="91630" y="152486"/>
            <a:chExt cx="1904520" cy="380990"/>
          </a:xfrm>
        </p:grpSpPr>
        <p:grpSp>
          <p:nvGrpSpPr>
            <p:cNvPr id="246" name="Google Shape;246;p13"/>
            <p:cNvGrpSpPr/>
            <p:nvPr/>
          </p:nvGrpSpPr>
          <p:grpSpPr>
            <a:xfrm>
              <a:off x="152516" y="533476"/>
              <a:ext cx="1573984" cy="0"/>
              <a:chOff x="192622" y="457255"/>
              <a:chExt cx="1904520" cy="0"/>
            </a:xfrm>
          </p:grpSpPr>
          <p:cxnSp>
            <p:nvCxnSpPr>
              <p:cNvPr id="247" name="Google Shape;247;p13"/>
              <p:cNvCxnSpPr/>
              <p:nvPr/>
            </p:nvCxnSpPr>
            <p:spPr>
              <a:xfrm>
                <a:off x="207936" y="457255"/>
                <a:ext cx="1889206" cy="0"/>
              </a:xfrm>
              <a:prstGeom prst="straightConnector1">
                <a:avLst/>
              </a:prstGeom>
              <a:solidFill>
                <a:schemeClr val="accent1"/>
              </a:solidFill>
              <a:ln cap="flat" cmpd="sng" w="28575">
                <a:solidFill>
                  <a:srgbClr val="01A3B0"/>
                </a:solidFill>
                <a:prstDash val="solid"/>
                <a:round/>
                <a:headEnd len="sm" w="sm" type="none"/>
                <a:tailEnd len="sm" w="sm" type="none"/>
              </a:ln>
            </p:spPr>
          </p:cxnSp>
          <p:cxnSp>
            <p:nvCxnSpPr>
              <p:cNvPr id="248" name="Google Shape;248;p13"/>
              <p:cNvCxnSpPr/>
              <p:nvPr/>
            </p:nvCxnSpPr>
            <p:spPr>
              <a:xfrm>
                <a:off x="192622" y="457255"/>
                <a:ext cx="1290353" cy="0"/>
              </a:xfrm>
              <a:prstGeom prst="straightConnector1">
                <a:avLst/>
              </a:prstGeom>
              <a:solidFill>
                <a:schemeClr val="accent1"/>
              </a:solidFill>
              <a:ln cap="flat" cmpd="sng" w="28575">
                <a:solidFill>
                  <a:srgbClr val="663300"/>
                </a:solidFill>
                <a:prstDash val="solid"/>
                <a:round/>
                <a:headEnd len="sm" w="sm" type="none"/>
                <a:tailEnd len="sm" w="sm" type="none"/>
              </a:ln>
            </p:spPr>
          </p:cxnSp>
        </p:grpSp>
        <p:sp>
          <p:nvSpPr>
            <p:cNvPr id="249" name="Google Shape;249;p13"/>
            <p:cNvSpPr txBox="1"/>
            <p:nvPr/>
          </p:nvSpPr>
          <p:spPr>
            <a:xfrm>
              <a:off x="91630" y="152486"/>
              <a:ext cx="19045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Our Customers</a:t>
              </a:r>
              <a:endParaRPr/>
            </a:p>
          </p:txBody>
        </p:sp>
      </p:grpSp>
      <p:grpSp>
        <p:nvGrpSpPr>
          <p:cNvPr id="250" name="Google Shape;250;p13"/>
          <p:cNvGrpSpPr/>
          <p:nvPr/>
        </p:nvGrpSpPr>
        <p:grpSpPr>
          <a:xfrm>
            <a:off x="1003394" y="1828842"/>
            <a:ext cx="7137212" cy="2586922"/>
            <a:chOff x="1066892" y="1828842"/>
            <a:chExt cx="7137212" cy="2586922"/>
          </a:xfrm>
        </p:grpSpPr>
        <p:grpSp>
          <p:nvGrpSpPr>
            <p:cNvPr id="251" name="Google Shape;251;p13"/>
            <p:cNvGrpSpPr/>
            <p:nvPr/>
          </p:nvGrpSpPr>
          <p:grpSpPr>
            <a:xfrm>
              <a:off x="1066892" y="1981238"/>
              <a:ext cx="1523960" cy="1069757"/>
              <a:chOff x="609704" y="1981238"/>
              <a:chExt cx="1523960" cy="1069757"/>
            </a:xfrm>
          </p:grpSpPr>
          <p:sp>
            <p:nvSpPr>
              <p:cNvPr id="252" name="Google Shape;252;p13"/>
              <p:cNvSpPr txBox="1"/>
              <p:nvPr/>
            </p:nvSpPr>
            <p:spPr>
              <a:xfrm>
                <a:off x="609704" y="2743218"/>
                <a:ext cx="152396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400">
                    <a:solidFill>
                      <a:schemeClr val="dk1"/>
                    </a:solidFill>
                    <a:latin typeface="Calibri"/>
                    <a:ea typeface="Calibri"/>
                    <a:cs typeface="Calibri"/>
                    <a:sym typeface="Calibri"/>
                  </a:rPr>
                  <a:t>Pinnacle Hospital</a:t>
                </a:r>
                <a:endParaRPr/>
              </a:p>
            </p:txBody>
          </p:sp>
          <p:pic>
            <p:nvPicPr>
              <p:cNvPr descr="Image result for pinnacle hospital logo" id="253" name="Google Shape;253;p13"/>
              <p:cNvPicPr preferRelativeResize="0"/>
              <p:nvPr/>
            </p:nvPicPr>
            <p:blipFill rotWithShape="1">
              <a:blip r:embed="rId3">
                <a:alphaModFix/>
              </a:blip>
              <a:srcRect b="0" l="0" r="0" t="0"/>
              <a:stretch/>
            </p:blipFill>
            <p:spPr>
              <a:xfrm>
                <a:off x="838298" y="1981238"/>
                <a:ext cx="1066772" cy="690716"/>
              </a:xfrm>
              <a:prstGeom prst="rect">
                <a:avLst/>
              </a:prstGeom>
              <a:noFill/>
              <a:ln>
                <a:noFill/>
              </a:ln>
            </p:spPr>
          </p:pic>
        </p:grpSp>
        <p:grpSp>
          <p:nvGrpSpPr>
            <p:cNvPr id="254" name="Google Shape;254;p13"/>
            <p:cNvGrpSpPr/>
            <p:nvPr/>
          </p:nvGrpSpPr>
          <p:grpSpPr>
            <a:xfrm>
              <a:off x="3276634" y="1981238"/>
              <a:ext cx="1854151" cy="1069757"/>
              <a:chOff x="2362258" y="1981238"/>
              <a:chExt cx="1854151" cy="1069757"/>
            </a:xfrm>
          </p:grpSpPr>
          <p:sp>
            <p:nvSpPr>
              <p:cNvPr id="255" name="Google Shape;255;p13"/>
              <p:cNvSpPr txBox="1"/>
              <p:nvPr/>
            </p:nvSpPr>
            <p:spPr>
              <a:xfrm>
                <a:off x="2362258" y="2743218"/>
                <a:ext cx="1854151"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400">
                    <a:solidFill>
                      <a:schemeClr val="dk1"/>
                    </a:solidFill>
                    <a:latin typeface="Calibri"/>
                    <a:ea typeface="Calibri"/>
                    <a:cs typeface="Calibri"/>
                    <a:sym typeface="Calibri"/>
                  </a:rPr>
                  <a:t>S.L. Raheja Hospital</a:t>
                </a:r>
                <a:endParaRPr/>
              </a:p>
            </p:txBody>
          </p:sp>
          <p:pic>
            <p:nvPicPr>
              <p:cNvPr id="256" name="Google Shape;256;p13"/>
              <p:cNvPicPr preferRelativeResize="0"/>
              <p:nvPr/>
            </p:nvPicPr>
            <p:blipFill rotWithShape="1">
              <a:blip r:embed="rId4">
                <a:alphaModFix/>
              </a:blip>
              <a:srcRect b="0" l="0" r="0" t="0"/>
              <a:stretch/>
            </p:blipFill>
            <p:spPr>
              <a:xfrm>
                <a:off x="2362258" y="1981238"/>
                <a:ext cx="1829647" cy="787594"/>
              </a:xfrm>
              <a:prstGeom prst="rect">
                <a:avLst/>
              </a:prstGeom>
              <a:noFill/>
              <a:ln>
                <a:noFill/>
              </a:ln>
            </p:spPr>
          </p:pic>
        </p:grpSp>
        <p:grpSp>
          <p:nvGrpSpPr>
            <p:cNvPr id="257" name="Google Shape;257;p13"/>
            <p:cNvGrpSpPr/>
            <p:nvPr/>
          </p:nvGrpSpPr>
          <p:grpSpPr>
            <a:xfrm>
              <a:off x="5638772" y="1828842"/>
              <a:ext cx="2565332" cy="1222153"/>
              <a:chOff x="4038614" y="1828842"/>
              <a:chExt cx="2565332" cy="1222153"/>
            </a:xfrm>
          </p:grpSpPr>
          <p:sp>
            <p:nvSpPr>
              <p:cNvPr id="258" name="Google Shape;258;p13"/>
              <p:cNvSpPr txBox="1"/>
              <p:nvPr/>
            </p:nvSpPr>
            <p:spPr>
              <a:xfrm>
                <a:off x="4038614" y="2743218"/>
                <a:ext cx="2565332"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400">
                    <a:solidFill>
                      <a:schemeClr val="dk1"/>
                    </a:solidFill>
                    <a:latin typeface="Calibri"/>
                    <a:ea typeface="Calibri"/>
                    <a:cs typeface="Calibri"/>
                    <a:sym typeface="Calibri"/>
                  </a:rPr>
                  <a:t>Rabindranath Tagore Hospital</a:t>
                </a:r>
                <a:endParaRPr/>
              </a:p>
            </p:txBody>
          </p:sp>
          <p:pic>
            <p:nvPicPr>
              <p:cNvPr id="259" name="Google Shape;259;p13"/>
              <p:cNvPicPr preferRelativeResize="0"/>
              <p:nvPr/>
            </p:nvPicPr>
            <p:blipFill rotWithShape="1">
              <a:blip r:embed="rId5">
                <a:alphaModFix/>
              </a:blip>
              <a:srcRect b="0" l="0" r="0" t="0"/>
              <a:stretch/>
            </p:blipFill>
            <p:spPr>
              <a:xfrm>
                <a:off x="4800594" y="1828842"/>
                <a:ext cx="838360" cy="838178"/>
              </a:xfrm>
              <a:prstGeom prst="rect">
                <a:avLst/>
              </a:prstGeom>
              <a:noFill/>
              <a:ln>
                <a:noFill/>
              </a:ln>
            </p:spPr>
          </p:pic>
        </p:grpSp>
        <p:grpSp>
          <p:nvGrpSpPr>
            <p:cNvPr id="260" name="Google Shape;260;p13"/>
            <p:cNvGrpSpPr/>
            <p:nvPr/>
          </p:nvGrpSpPr>
          <p:grpSpPr>
            <a:xfrm>
              <a:off x="4648198" y="3581396"/>
              <a:ext cx="1676356" cy="834368"/>
              <a:chOff x="4724396" y="3661404"/>
              <a:chExt cx="1676356" cy="834368"/>
            </a:xfrm>
          </p:grpSpPr>
          <p:sp>
            <p:nvSpPr>
              <p:cNvPr id="261" name="Google Shape;261;p13"/>
              <p:cNvSpPr txBox="1"/>
              <p:nvPr/>
            </p:nvSpPr>
            <p:spPr>
              <a:xfrm>
                <a:off x="4876792" y="3972552"/>
                <a:ext cx="152396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400">
                    <a:solidFill>
                      <a:schemeClr val="dk1"/>
                    </a:solidFill>
                    <a:latin typeface="Calibri"/>
                    <a:ea typeface="Calibri"/>
                    <a:cs typeface="Calibri"/>
                    <a:sym typeface="Calibri"/>
                  </a:rPr>
                  <a:t>Anandalok Hospital</a:t>
                </a:r>
                <a:endParaRPr/>
              </a:p>
            </p:txBody>
          </p:sp>
          <p:pic>
            <p:nvPicPr>
              <p:cNvPr descr="Image result for anandalok hospital" id="262" name="Google Shape;262;p13"/>
              <p:cNvPicPr preferRelativeResize="0"/>
              <p:nvPr/>
            </p:nvPicPr>
            <p:blipFill rotWithShape="1">
              <a:blip r:embed="rId6">
                <a:alphaModFix/>
              </a:blip>
              <a:srcRect b="0" l="0" r="0" t="0"/>
              <a:stretch/>
            </p:blipFill>
            <p:spPr>
              <a:xfrm>
                <a:off x="4724396" y="3661404"/>
                <a:ext cx="1676356" cy="377180"/>
              </a:xfrm>
              <a:prstGeom prst="rect">
                <a:avLst/>
              </a:prstGeom>
              <a:noFill/>
              <a:ln>
                <a:noFill/>
              </a:ln>
            </p:spPr>
          </p:pic>
        </p:grpSp>
      </p:grpSp>
      <p:pic>
        <p:nvPicPr>
          <p:cNvPr descr="Image result for hinduja hospital logo" id="263" name="Google Shape;263;p13"/>
          <p:cNvPicPr preferRelativeResize="0"/>
          <p:nvPr/>
        </p:nvPicPr>
        <p:blipFill rotWithShape="1">
          <a:blip r:embed="rId7">
            <a:alphaModFix/>
          </a:blip>
          <a:srcRect b="0" l="0" r="0" t="0"/>
          <a:stretch/>
        </p:blipFill>
        <p:spPr>
          <a:xfrm>
            <a:off x="2286060" y="3276604"/>
            <a:ext cx="1247459" cy="966781"/>
          </a:xfrm>
          <a:prstGeom prst="rect">
            <a:avLst/>
          </a:prstGeom>
          <a:noFill/>
          <a:ln>
            <a:noFill/>
          </a:ln>
        </p:spPr>
      </p:pic>
      <p:sp>
        <p:nvSpPr>
          <p:cNvPr id="264" name="Google Shape;264;p13"/>
          <p:cNvSpPr txBox="1"/>
          <p:nvPr/>
        </p:nvSpPr>
        <p:spPr>
          <a:xfrm>
            <a:off x="2133664" y="4114782"/>
            <a:ext cx="152396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400">
                <a:solidFill>
                  <a:schemeClr val="dk1"/>
                </a:solidFill>
                <a:latin typeface="Calibri"/>
                <a:ea typeface="Calibri"/>
                <a:cs typeface="Calibri"/>
                <a:sym typeface="Calibri"/>
              </a:rPr>
              <a:t>Hinduja Hospital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68" name="Shape 268"/>
        <p:cNvGrpSpPr/>
        <p:nvPr/>
      </p:nvGrpSpPr>
      <p:grpSpPr>
        <a:xfrm>
          <a:off x="0" y="0"/>
          <a:ext cx="0" cy="0"/>
          <a:chOff x="0" y="0"/>
          <a:chExt cx="0" cy="0"/>
        </a:xfrm>
      </p:grpSpPr>
      <p:sp>
        <p:nvSpPr>
          <p:cNvPr id="269" name="Google Shape;269;p14"/>
          <p:cNvSpPr/>
          <p:nvPr/>
        </p:nvSpPr>
        <p:spPr>
          <a:xfrm>
            <a:off x="3733823" y="2895614"/>
            <a:ext cx="5410057" cy="163121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b="1" lang="en-US" sz="2000">
                <a:solidFill>
                  <a:schemeClr val="dk1"/>
                </a:solidFill>
                <a:latin typeface="Calibri"/>
                <a:ea typeface="Calibri"/>
                <a:cs typeface="Calibri"/>
                <a:sym typeface="Calibri"/>
              </a:rPr>
              <a:t>Increase Hospital Brand Awareness &amp; Reputation</a:t>
            </a:r>
            <a:endParaRPr/>
          </a:p>
          <a:p>
            <a:pPr indent="-342900" lvl="0" marL="342900" marR="0" rtl="0" algn="l">
              <a:spcBef>
                <a:spcPts val="0"/>
              </a:spcBef>
              <a:spcAft>
                <a:spcPts val="0"/>
              </a:spcAft>
              <a:buClr>
                <a:schemeClr val="dk1"/>
              </a:buClr>
              <a:buSzPts val="2000"/>
              <a:buFont typeface="Arial"/>
              <a:buChar char="•"/>
            </a:pPr>
            <a:r>
              <a:rPr b="1" lang="en-US" sz="2000">
                <a:solidFill>
                  <a:schemeClr val="dk1"/>
                </a:solidFill>
                <a:latin typeface="Calibri"/>
                <a:ea typeface="Calibri"/>
                <a:cs typeface="Calibri"/>
                <a:sym typeface="Calibri"/>
              </a:rPr>
              <a:t>Enhance Patient Care</a:t>
            </a:r>
            <a:endParaRPr/>
          </a:p>
          <a:p>
            <a:pPr indent="-342900" lvl="0" marL="342900" marR="0" rtl="0" algn="l">
              <a:spcBef>
                <a:spcPts val="0"/>
              </a:spcBef>
              <a:spcAft>
                <a:spcPts val="0"/>
              </a:spcAft>
              <a:buClr>
                <a:schemeClr val="dk1"/>
              </a:buClr>
              <a:buSzPts val="2000"/>
              <a:buFont typeface="Arial"/>
              <a:buChar char="•"/>
            </a:pPr>
            <a:r>
              <a:rPr b="1" lang="en-US" sz="2000">
                <a:solidFill>
                  <a:schemeClr val="dk1"/>
                </a:solidFill>
                <a:latin typeface="Calibri"/>
                <a:ea typeface="Calibri"/>
                <a:cs typeface="Calibri"/>
                <a:sym typeface="Calibri"/>
              </a:rPr>
              <a:t>Ensure Process Compliance</a:t>
            </a:r>
            <a:endParaRPr/>
          </a:p>
          <a:p>
            <a:pPr indent="-342900" lvl="0" marL="342900" marR="0" rtl="0" algn="l">
              <a:spcBef>
                <a:spcPts val="0"/>
              </a:spcBef>
              <a:spcAft>
                <a:spcPts val="0"/>
              </a:spcAft>
              <a:buClr>
                <a:schemeClr val="dk1"/>
              </a:buClr>
              <a:buSzPts val="2000"/>
              <a:buFont typeface="Arial"/>
              <a:buChar char="•"/>
            </a:pPr>
            <a:r>
              <a:rPr b="1" lang="en-US" sz="2000">
                <a:solidFill>
                  <a:schemeClr val="dk1"/>
                </a:solidFill>
                <a:latin typeface="Calibri"/>
                <a:ea typeface="Calibri"/>
                <a:cs typeface="Calibri"/>
                <a:sym typeface="Calibri"/>
              </a:rPr>
              <a:t>Increase Security</a:t>
            </a:r>
            <a:endParaRPr/>
          </a:p>
        </p:txBody>
      </p:sp>
      <p:sp>
        <p:nvSpPr>
          <p:cNvPr id="270" name="Google Shape;270;p14"/>
          <p:cNvSpPr/>
          <p:nvPr/>
        </p:nvSpPr>
        <p:spPr>
          <a:xfrm>
            <a:off x="3913875" y="2297688"/>
            <a:ext cx="441088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lt1"/>
                </a:solidFill>
                <a:latin typeface="Calibri"/>
                <a:ea typeface="Calibri"/>
                <a:cs typeface="Calibri"/>
                <a:sym typeface="Calibri"/>
              </a:rPr>
              <a:t>Expect More: Value for money Solution </a:t>
            </a:r>
            <a:endParaRPr sz="2000">
              <a:solidFill>
                <a:schemeClr val="lt1"/>
              </a:solidFill>
              <a:latin typeface="Calibri"/>
              <a:ea typeface="Calibri"/>
              <a:cs typeface="Calibri"/>
              <a:sym typeface="Calibri"/>
            </a:endParaRPr>
          </a:p>
        </p:txBody>
      </p:sp>
      <p:sp>
        <p:nvSpPr>
          <p:cNvPr id="271" name="Google Shape;271;p14"/>
          <p:cNvSpPr/>
          <p:nvPr/>
        </p:nvSpPr>
        <p:spPr>
          <a:xfrm>
            <a:off x="7178074" y="6019732"/>
            <a:ext cx="150861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
          <p:cNvSpPr/>
          <p:nvPr/>
        </p:nvSpPr>
        <p:spPr>
          <a:xfrm>
            <a:off x="3200436" y="2895613"/>
            <a:ext cx="5638652"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2800"/>
              <a:buFont typeface="Arial"/>
              <a:buNone/>
            </a:pPr>
            <a:r>
              <a:rPr b="1" i="0" lang="en-US" sz="2800" u="none" cap="none" strike="noStrike">
                <a:solidFill>
                  <a:schemeClr val="dk1"/>
                </a:solidFill>
                <a:latin typeface="Calibri"/>
                <a:ea typeface="Calibri"/>
                <a:cs typeface="Calibri"/>
                <a:sym typeface="Calibri"/>
              </a:rPr>
              <a:t>Matrix Video Surveillance Solution for Healthcare</a:t>
            </a:r>
            <a:endParaRPr/>
          </a:p>
          <a:p>
            <a:pPr indent="0" lvl="0" marL="0" marR="0" rtl="0" algn="ctr">
              <a:spcBef>
                <a:spcPts val="0"/>
              </a:spcBef>
              <a:spcAft>
                <a:spcPts val="0"/>
              </a:spcAft>
              <a:buClr>
                <a:schemeClr val="dk1"/>
              </a:buClr>
              <a:buSzPts val="2800"/>
              <a:buFont typeface="Arial"/>
              <a:buNone/>
            </a:pPr>
            <a:r>
              <a:t/>
            </a:r>
            <a:endParaRPr b="1" i="0" sz="2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2"/>
          <p:cNvSpPr txBox="1"/>
          <p:nvPr/>
        </p:nvSpPr>
        <p:spPr>
          <a:xfrm>
            <a:off x="304800" y="1498507"/>
            <a:ext cx="4571992" cy="4673621"/>
          </a:xfrm>
          <a:prstGeom prst="rect">
            <a:avLst/>
          </a:prstGeom>
          <a:noFill/>
          <a:ln>
            <a:noFill/>
          </a:ln>
        </p:spPr>
        <p:txBody>
          <a:bodyPr anchorCtr="0" anchor="t" bIns="45700" lIns="91425" spcFirstLastPara="1" rIns="91425" wrap="square" tIns="45700">
            <a:noAutofit/>
          </a:bodyPr>
          <a:lstStyle/>
          <a:p>
            <a:pPr indent="-231775" lvl="0" marL="231775" marR="0" rtl="0" algn="l">
              <a:lnSpc>
                <a:spcPct val="150000"/>
              </a:lnSpc>
              <a:spcBef>
                <a:spcPts val="0"/>
              </a:spcBef>
              <a:spcAft>
                <a:spcPts val="0"/>
              </a:spcAft>
              <a:buClr>
                <a:srgbClr val="A5A5A5"/>
              </a:buClr>
              <a:buSzPts val="1800"/>
              <a:buFont typeface="Calibri"/>
              <a:buChar char="•"/>
            </a:pPr>
            <a:r>
              <a:rPr b="0" i="0" lang="en-US" sz="1800" u="none" cap="none" strike="noStrike">
                <a:solidFill>
                  <a:schemeClr val="dk1"/>
                </a:solidFill>
                <a:latin typeface="Calibri"/>
                <a:ea typeface="Calibri"/>
                <a:cs typeface="Calibri"/>
                <a:sym typeface="Calibri"/>
              </a:rPr>
              <a:t>Established in </a:t>
            </a:r>
            <a:r>
              <a:rPr b="1" i="0" lang="en-US" sz="1800" u="none" cap="none" strike="noStrike">
                <a:solidFill>
                  <a:srgbClr val="31859B"/>
                </a:solidFill>
                <a:latin typeface="Calibri"/>
                <a:ea typeface="Calibri"/>
                <a:cs typeface="Calibri"/>
                <a:sym typeface="Calibri"/>
              </a:rPr>
              <a:t>1991</a:t>
            </a:r>
            <a:endParaRPr/>
          </a:p>
          <a:p>
            <a:pPr indent="-231775" lvl="0" marL="231775" marR="0" rtl="0" algn="l">
              <a:lnSpc>
                <a:spcPct val="110000"/>
              </a:lnSpc>
              <a:spcBef>
                <a:spcPts val="400"/>
              </a:spcBef>
              <a:spcAft>
                <a:spcPts val="0"/>
              </a:spcAft>
              <a:buClr>
                <a:srgbClr val="A5A5A5"/>
              </a:buClr>
              <a:buSzPts val="1800"/>
              <a:buFont typeface="Calibri"/>
              <a:buChar char="•"/>
            </a:pPr>
            <a:r>
              <a:rPr b="0" i="0" lang="en-US" sz="1800" u="none" cap="none" strike="noStrike">
                <a:solidFill>
                  <a:schemeClr val="dk1"/>
                </a:solidFill>
                <a:latin typeface="Calibri"/>
                <a:ea typeface="Calibri"/>
                <a:cs typeface="Calibri"/>
                <a:sym typeface="Calibri"/>
              </a:rPr>
              <a:t>Products: </a:t>
            </a:r>
            <a:r>
              <a:rPr b="1" i="0" lang="en-US" sz="1800" u="none" cap="none" strike="noStrike">
                <a:solidFill>
                  <a:srgbClr val="31859B"/>
                </a:solidFill>
                <a:latin typeface="Calibri"/>
                <a:ea typeface="Calibri"/>
                <a:cs typeface="Calibri"/>
                <a:sym typeface="Calibri"/>
              </a:rPr>
              <a:t>60+</a:t>
            </a:r>
            <a:br>
              <a:rPr b="0" i="0" lang="en-US" sz="1800" u="none" cap="none" strike="noStrike">
                <a:solidFill>
                  <a:srgbClr val="31859B"/>
                </a:solidFill>
                <a:latin typeface="Calibri"/>
                <a:ea typeface="Calibri"/>
                <a:cs typeface="Calibri"/>
                <a:sym typeface="Calibri"/>
              </a:rPr>
            </a:br>
            <a:r>
              <a:rPr b="0" i="0" lang="en-US" sz="1600" u="none" cap="none" strike="noStrike">
                <a:solidFill>
                  <a:schemeClr val="dk1"/>
                </a:solidFill>
                <a:latin typeface="Calibri"/>
                <a:ea typeface="Calibri"/>
                <a:cs typeface="Calibri"/>
                <a:sym typeface="Calibri"/>
              </a:rPr>
              <a:t>Telecom and Security Solutions</a:t>
            </a:r>
            <a:endParaRPr/>
          </a:p>
          <a:p>
            <a:pPr indent="-231775" lvl="0" marL="231775" marR="0" rtl="0" algn="l">
              <a:lnSpc>
                <a:spcPct val="150000"/>
              </a:lnSpc>
              <a:spcBef>
                <a:spcPts val="400"/>
              </a:spcBef>
              <a:spcAft>
                <a:spcPts val="0"/>
              </a:spcAft>
              <a:buClr>
                <a:srgbClr val="A5A5A5"/>
              </a:buClr>
              <a:buSzPts val="1800"/>
              <a:buFont typeface="Calibri"/>
              <a:buChar char="•"/>
            </a:pPr>
            <a:r>
              <a:rPr b="0" i="0" lang="en-US" sz="1800" u="none" cap="none" strike="noStrike">
                <a:solidFill>
                  <a:schemeClr val="dk1"/>
                </a:solidFill>
                <a:latin typeface="Calibri"/>
                <a:ea typeface="Calibri"/>
                <a:cs typeface="Calibri"/>
                <a:sym typeface="Calibri"/>
              </a:rPr>
              <a:t>Global Presence: </a:t>
            </a:r>
            <a:r>
              <a:rPr b="1" i="0" lang="en-US" sz="1800" u="none" cap="none" strike="noStrike">
                <a:solidFill>
                  <a:srgbClr val="31859B"/>
                </a:solidFill>
                <a:latin typeface="Calibri"/>
                <a:ea typeface="Calibri"/>
                <a:cs typeface="Calibri"/>
                <a:sym typeface="Calibri"/>
              </a:rPr>
              <a:t>40+ Countries</a:t>
            </a:r>
            <a:endParaRPr/>
          </a:p>
          <a:p>
            <a:pPr indent="-231775" lvl="0" marL="231775" marR="0" rtl="0" algn="l">
              <a:lnSpc>
                <a:spcPct val="150000"/>
              </a:lnSpc>
              <a:spcBef>
                <a:spcPts val="400"/>
              </a:spcBef>
              <a:spcAft>
                <a:spcPts val="0"/>
              </a:spcAft>
              <a:buClr>
                <a:srgbClr val="A5A5A5"/>
              </a:buClr>
              <a:buSzPts val="1800"/>
              <a:buFont typeface="Calibri"/>
              <a:buChar char="•"/>
            </a:pPr>
            <a:r>
              <a:rPr b="0" i="0" lang="en-US" sz="1800" u="none" cap="none" strike="noStrike">
                <a:solidFill>
                  <a:schemeClr val="dk1"/>
                </a:solidFill>
                <a:latin typeface="Calibri"/>
                <a:ea typeface="Calibri"/>
                <a:cs typeface="Calibri"/>
                <a:sym typeface="Calibri"/>
              </a:rPr>
              <a:t>No. of Partners: </a:t>
            </a:r>
            <a:r>
              <a:rPr b="1" i="0" lang="en-US" sz="1800" u="none" cap="none" strike="noStrike">
                <a:solidFill>
                  <a:srgbClr val="31859B"/>
                </a:solidFill>
                <a:latin typeface="Calibri"/>
                <a:ea typeface="Calibri"/>
                <a:cs typeface="Calibri"/>
                <a:sym typeface="Calibri"/>
              </a:rPr>
              <a:t>500+</a:t>
            </a:r>
            <a:endParaRPr/>
          </a:p>
          <a:p>
            <a:pPr indent="-231775" lvl="0" marL="231775" marR="0" rtl="0" algn="l">
              <a:lnSpc>
                <a:spcPct val="150000"/>
              </a:lnSpc>
              <a:spcBef>
                <a:spcPts val="400"/>
              </a:spcBef>
              <a:spcAft>
                <a:spcPts val="0"/>
              </a:spcAft>
              <a:buClr>
                <a:srgbClr val="A5A5A5"/>
              </a:buClr>
              <a:buSzPts val="1800"/>
              <a:buFont typeface="Calibri"/>
              <a:buChar char="•"/>
            </a:pPr>
            <a:r>
              <a:rPr b="0" i="0" lang="en-US" sz="1800" u="none" cap="none" strike="noStrike">
                <a:solidFill>
                  <a:schemeClr val="dk1"/>
                </a:solidFill>
                <a:latin typeface="Calibri"/>
                <a:ea typeface="Calibri"/>
                <a:cs typeface="Calibri"/>
                <a:sym typeface="Calibri"/>
              </a:rPr>
              <a:t>No of Employees: </a:t>
            </a:r>
            <a:r>
              <a:rPr b="1" i="0" lang="en-US" sz="1800" u="none" cap="none" strike="noStrike">
                <a:solidFill>
                  <a:srgbClr val="31859B"/>
                </a:solidFill>
                <a:latin typeface="Calibri"/>
                <a:ea typeface="Calibri"/>
                <a:cs typeface="Calibri"/>
                <a:sym typeface="Calibri"/>
              </a:rPr>
              <a:t>500+</a:t>
            </a:r>
            <a:endParaRPr/>
          </a:p>
          <a:p>
            <a:pPr indent="-231775" lvl="0" marL="231775" marR="0" rtl="0" algn="l">
              <a:spcBef>
                <a:spcPts val="400"/>
              </a:spcBef>
              <a:spcAft>
                <a:spcPts val="0"/>
              </a:spcAft>
              <a:buClr>
                <a:srgbClr val="A5A5A5"/>
              </a:buClr>
              <a:buSzPts val="1800"/>
              <a:buFont typeface="Calibri"/>
              <a:buChar char="•"/>
            </a:pPr>
            <a:r>
              <a:rPr b="0" i="0" lang="en-US" sz="1800" u="none" cap="none" strike="noStrike">
                <a:solidFill>
                  <a:schemeClr val="dk1"/>
                </a:solidFill>
                <a:latin typeface="Calibri"/>
                <a:ea typeface="Calibri"/>
                <a:cs typeface="Calibri"/>
                <a:sym typeface="Calibri"/>
              </a:rPr>
              <a:t>Awards and Achievements: </a:t>
            </a:r>
            <a:r>
              <a:rPr b="1" i="0" lang="en-US" sz="1800" u="none" cap="none" strike="noStrike">
                <a:solidFill>
                  <a:srgbClr val="31859B"/>
                </a:solidFill>
                <a:latin typeface="Calibri"/>
                <a:ea typeface="Calibri"/>
                <a:cs typeface="Calibri"/>
                <a:sym typeface="Calibri"/>
              </a:rPr>
              <a:t>25+</a:t>
            </a:r>
            <a:r>
              <a:rPr b="1" i="0" lang="en-US" sz="1800" u="none" cap="none" strike="noStrike">
                <a:solidFill>
                  <a:srgbClr val="205867"/>
                </a:solidFill>
                <a:latin typeface="Calibri"/>
                <a:ea typeface="Calibri"/>
                <a:cs typeface="Calibri"/>
                <a:sym typeface="Calibri"/>
              </a:rPr>
              <a:t> </a:t>
            </a:r>
            <a:br>
              <a:rPr b="0" i="0" lang="en-US" sz="1800" u="none" cap="none" strike="noStrike">
                <a:solidFill>
                  <a:srgbClr val="205867"/>
                </a:solidFill>
                <a:latin typeface="Calibri"/>
                <a:ea typeface="Calibri"/>
                <a:cs typeface="Calibri"/>
                <a:sym typeface="Calibri"/>
              </a:rPr>
            </a:br>
            <a:r>
              <a:rPr b="0" i="0" lang="en-US" sz="1600" u="none" cap="none" strike="noStrike">
                <a:solidFill>
                  <a:schemeClr val="dk1"/>
                </a:solidFill>
                <a:latin typeface="Calibri"/>
                <a:ea typeface="Calibri"/>
                <a:cs typeface="Calibri"/>
                <a:sym typeface="Calibri"/>
              </a:rPr>
              <a:t>for Excellence in Product Engineering, </a:t>
            </a:r>
            <a:endParaRPr/>
          </a:p>
          <a:p>
            <a:pPr indent="0" lvl="0" marL="0" marR="0" rtl="0" algn="l">
              <a:spcBef>
                <a:spcPts val="400"/>
              </a:spcBef>
              <a:spcAft>
                <a:spcPts val="0"/>
              </a:spcAft>
              <a:buNone/>
            </a:pPr>
            <a:r>
              <a:rPr b="0" i="0" lang="en-US" sz="1600" u="none" cap="none" strike="noStrike">
                <a:solidFill>
                  <a:schemeClr val="dk1"/>
                </a:solidFill>
                <a:latin typeface="Calibri"/>
                <a:ea typeface="Calibri"/>
                <a:cs typeface="Calibri"/>
                <a:sym typeface="Calibri"/>
              </a:rPr>
              <a:t>     Design and Innovation</a:t>
            </a:r>
            <a:endParaRPr/>
          </a:p>
          <a:p>
            <a:pPr indent="0" lvl="0" marL="0" marR="0" rtl="0" algn="l">
              <a:spcBef>
                <a:spcPts val="400"/>
              </a:spcBef>
              <a:spcAft>
                <a:spcPts val="0"/>
              </a:spcAft>
              <a:buClr>
                <a:schemeClr val="dk1"/>
              </a:buClr>
              <a:buSzPts val="1800"/>
              <a:buFont typeface="Arial"/>
              <a:buNone/>
            </a:pPr>
            <a:r>
              <a:t/>
            </a:r>
            <a:endParaRPr b="0" i="0" sz="1800" u="none" cap="none" strike="noStrike">
              <a:solidFill>
                <a:srgbClr val="31859B"/>
              </a:solidFill>
              <a:latin typeface="Calibri"/>
              <a:ea typeface="Calibri"/>
              <a:cs typeface="Calibri"/>
              <a:sym typeface="Calibri"/>
            </a:endParaRPr>
          </a:p>
          <a:p>
            <a:pPr indent="0" lvl="0" marL="0" marR="0" rtl="0" algn="l">
              <a:spcBef>
                <a:spcPts val="320"/>
              </a:spcBef>
              <a:spcAft>
                <a:spcPts val="0"/>
              </a:spcAft>
              <a:buClr>
                <a:srgbClr val="31859B"/>
              </a:buClr>
              <a:buSzPts val="350"/>
              <a:buFont typeface="Arial"/>
              <a:buNone/>
            </a:pPr>
            <a:r>
              <a:rPr b="1" i="0" lang="en-US" sz="1400" u="none" cap="none" strike="noStrike">
                <a:solidFill>
                  <a:srgbClr val="31859B"/>
                </a:solidFill>
                <a:latin typeface="Calibri"/>
                <a:ea typeface="Calibri"/>
                <a:cs typeface="Calibri"/>
                <a:sym typeface="Calibri"/>
              </a:rPr>
              <a:t>      www.MatrixComSec.com</a:t>
            </a:r>
            <a:endParaRPr/>
          </a:p>
          <a:p>
            <a:pPr indent="0" lvl="0" marL="0" marR="0" rtl="0" algn="l">
              <a:spcBef>
                <a:spcPts val="4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pic>
        <p:nvPicPr>
          <p:cNvPr id="67" name="Google Shape;67;p2"/>
          <p:cNvPicPr preferRelativeResize="0"/>
          <p:nvPr/>
        </p:nvPicPr>
        <p:blipFill rotWithShape="1">
          <a:blip r:embed="rId3">
            <a:alphaModFix/>
          </a:blip>
          <a:srcRect b="0" l="0" r="0" t="0"/>
          <a:stretch/>
        </p:blipFill>
        <p:spPr>
          <a:xfrm>
            <a:off x="4071784" y="1066862"/>
            <a:ext cx="1828800" cy="1828800"/>
          </a:xfrm>
          <a:prstGeom prst="ellipse">
            <a:avLst/>
          </a:prstGeom>
          <a:noFill/>
          <a:ln>
            <a:noFill/>
          </a:ln>
        </p:spPr>
      </p:pic>
      <p:pic>
        <p:nvPicPr>
          <p:cNvPr id="68" name="Google Shape;68;p2"/>
          <p:cNvPicPr preferRelativeResize="0"/>
          <p:nvPr/>
        </p:nvPicPr>
        <p:blipFill rotWithShape="1">
          <a:blip r:embed="rId4">
            <a:alphaModFix/>
          </a:blip>
          <a:srcRect b="0" l="0" r="0" t="0"/>
          <a:stretch/>
        </p:blipFill>
        <p:spPr>
          <a:xfrm>
            <a:off x="6625035" y="1267810"/>
            <a:ext cx="1828800" cy="1828800"/>
          </a:xfrm>
          <a:prstGeom prst="ellipse">
            <a:avLst/>
          </a:prstGeom>
          <a:noFill/>
          <a:ln>
            <a:noFill/>
          </a:ln>
        </p:spPr>
      </p:pic>
      <p:sp>
        <p:nvSpPr>
          <p:cNvPr id="69" name="Google Shape;69;p2"/>
          <p:cNvSpPr txBox="1"/>
          <p:nvPr/>
        </p:nvSpPr>
        <p:spPr>
          <a:xfrm>
            <a:off x="3726418" y="2273407"/>
            <a:ext cx="2519532" cy="1701701"/>
          </a:xfrm>
          <a:prstGeom prst="rect">
            <a:avLst/>
          </a:prstGeom>
          <a:solidFill>
            <a:schemeClr val="lt2">
              <a:alpha val="55686"/>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en-US" sz="1600" u="none" cap="none" strike="noStrike">
                <a:solidFill>
                  <a:schemeClr val="dk1"/>
                </a:solidFill>
                <a:latin typeface="Calibri"/>
                <a:ea typeface="Calibri"/>
                <a:cs typeface="Calibri"/>
                <a:sym typeface="Calibri"/>
              </a:rPr>
              <a:t>CORPORATE OFFICE</a:t>
            </a:r>
            <a:endParaRPr/>
          </a:p>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Based at </a:t>
            </a:r>
            <a:r>
              <a:rPr b="0" i="0" lang="en-US" sz="1200" u="none" cap="none" strike="noStrike">
                <a:solidFill>
                  <a:schemeClr val="dk1"/>
                </a:solidFill>
                <a:latin typeface="Calibri"/>
                <a:ea typeface="Calibri"/>
                <a:cs typeface="Calibri"/>
                <a:sym typeface="Calibri"/>
              </a:rPr>
              <a:t>Vadodara, Gujarat, India</a:t>
            </a:r>
            <a:endParaRPr/>
          </a:p>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Departments: </a:t>
            </a:r>
            <a:r>
              <a:rPr b="0" i="0" lang="en-US" sz="1200" u="none" cap="none" strike="noStrike">
                <a:solidFill>
                  <a:schemeClr val="dk1"/>
                </a:solidFill>
                <a:latin typeface="Calibri"/>
                <a:ea typeface="Calibri"/>
                <a:cs typeface="Calibri"/>
                <a:sym typeface="Calibri"/>
              </a:rPr>
              <a:t>Marketing, Sales, Product Management, Support, Finance, </a:t>
            </a:r>
            <a:endParaRPr/>
          </a:p>
          <a:p>
            <a:pPr indent="0" lvl="0" marL="0" marR="0" rtl="0" algn="ctr">
              <a:spcBef>
                <a:spcPts val="0"/>
              </a:spcBef>
              <a:spcAft>
                <a:spcPts val="0"/>
              </a:spcAft>
              <a:buNone/>
            </a:pPr>
            <a:r>
              <a:rPr b="0" i="0" lang="en-US" sz="1200" u="none" cap="none" strike="noStrike">
                <a:solidFill>
                  <a:schemeClr val="dk1"/>
                </a:solidFill>
                <a:latin typeface="Calibri"/>
                <a:ea typeface="Calibri"/>
                <a:cs typeface="Calibri"/>
                <a:sym typeface="Calibri"/>
              </a:rPr>
              <a:t>Customer Care, Purchase</a:t>
            </a:r>
            <a:endParaRPr/>
          </a:p>
        </p:txBody>
      </p:sp>
      <p:sp>
        <p:nvSpPr>
          <p:cNvPr id="70" name="Google Shape;70;p2"/>
          <p:cNvSpPr txBox="1"/>
          <p:nvPr/>
        </p:nvSpPr>
        <p:spPr>
          <a:xfrm>
            <a:off x="6331563" y="2438426"/>
            <a:ext cx="2355129" cy="1727227"/>
          </a:xfrm>
          <a:prstGeom prst="rect">
            <a:avLst/>
          </a:prstGeom>
          <a:solidFill>
            <a:schemeClr val="lt2">
              <a:alpha val="55686"/>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en-US" sz="1600" u="none" cap="none" strike="noStrike">
                <a:solidFill>
                  <a:schemeClr val="dk1"/>
                </a:solidFill>
                <a:latin typeface="Calibri"/>
                <a:ea typeface="Calibri"/>
                <a:cs typeface="Calibri"/>
                <a:sym typeface="Calibri"/>
              </a:rPr>
              <a:t>R&amp;D CENTER</a:t>
            </a:r>
            <a:endParaRPr/>
          </a:p>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77,000 Sq.Ft</a:t>
            </a:r>
            <a:endParaRPr b="1" i="0" sz="12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n-US" sz="1200" u="none" cap="none" strike="noStrike">
                <a:solidFill>
                  <a:schemeClr val="dk1"/>
                </a:solidFill>
                <a:latin typeface="Calibri"/>
                <a:ea typeface="Calibri"/>
                <a:cs typeface="Calibri"/>
                <a:sym typeface="Calibri"/>
              </a:rPr>
              <a:t>More than </a:t>
            </a:r>
            <a:r>
              <a:rPr b="1" i="0" lang="en-US" sz="1200" u="none" cap="none" strike="noStrike">
                <a:solidFill>
                  <a:schemeClr val="dk1"/>
                </a:solidFill>
                <a:latin typeface="Calibri"/>
                <a:ea typeface="Calibri"/>
                <a:cs typeface="Calibri"/>
                <a:sym typeface="Calibri"/>
              </a:rPr>
              <a:t>40%  Manpower </a:t>
            </a:r>
            <a:r>
              <a:rPr b="0" i="0" lang="en-US" sz="1200" u="none" cap="none" strike="noStrike">
                <a:solidFill>
                  <a:schemeClr val="dk1"/>
                </a:solidFill>
                <a:latin typeface="Calibri"/>
                <a:ea typeface="Calibri"/>
                <a:cs typeface="Calibri"/>
                <a:sym typeface="Calibri"/>
              </a:rPr>
              <a:t>in R&amp;D, </a:t>
            </a:r>
            <a:r>
              <a:rPr b="1" i="0" lang="en-US" sz="1200" u="none" cap="none" strike="noStrike">
                <a:solidFill>
                  <a:schemeClr val="dk1"/>
                </a:solidFill>
                <a:latin typeface="Calibri"/>
                <a:ea typeface="Calibri"/>
                <a:cs typeface="Calibri"/>
                <a:sym typeface="Calibri"/>
              </a:rPr>
              <a:t>700+ Man-years</a:t>
            </a:r>
            <a:r>
              <a:rPr b="0" i="0" lang="en-US" sz="1200" u="none" cap="none" strike="noStrike">
                <a:solidFill>
                  <a:schemeClr val="dk1"/>
                </a:solidFill>
                <a:latin typeface="Calibri"/>
                <a:ea typeface="Calibri"/>
                <a:cs typeface="Calibri"/>
                <a:sym typeface="Calibri"/>
              </a:rPr>
              <a:t> of R&amp;D Experience</a:t>
            </a:r>
            <a:endParaRPr/>
          </a:p>
          <a:p>
            <a:pPr indent="0" lvl="0" marL="0" marR="0" rtl="0" algn="ctr">
              <a:spcBef>
                <a:spcPts val="0"/>
              </a:spcBef>
              <a:spcAft>
                <a:spcPts val="0"/>
              </a:spcAft>
              <a:buNone/>
            </a:pPr>
            <a:r>
              <a:rPr b="0" i="0" lang="en-US" sz="1200" u="none" cap="none" strike="noStrike">
                <a:solidFill>
                  <a:schemeClr val="dk1"/>
                </a:solidFill>
                <a:latin typeface="Calibri"/>
                <a:ea typeface="Calibri"/>
                <a:cs typeface="Calibri"/>
                <a:sym typeface="Calibri"/>
              </a:rPr>
              <a:t>World-class Technology Platform and Processes</a:t>
            </a:r>
            <a:endParaRPr/>
          </a:p>
        </p:txBody>
      </p:sp>
      <p:grpSp>
        <p:nvGrpSpPr>
          <p:cNvPr id="71" name="Google Shape;71;p2"/>
          <p:cNvGrpSpPr/>
          <p:nvPr/>
        </p:nvGrpSpPr>
        <p:grpSpPr>
          <a:xfrm>
            <a:off x="91630" y="381080"/>
            <a:ext cx="1904520" cy="380990"/>
            <a:chOff x="91630" y="152486"/>
            <a:chExt cx="1904520" cy="380990"/>
          </a:xfrm>
        </p:grpSpPr>
        <p:grpSp>
          <p:nvGrpSpPr>
            <p:cNvPr id="72" name="Google Shape;72;p2"/>
            <p:cNvGrpSpPr/>
            <p:nvPr/>
          </p:nvGrpSpPr>
          <p:grpSpPr>
            <a:xfrm>
              <a:off x="152516" y="533476"/>
              <a:ext cx="1573984" cy="0"/>
              <a:chOff x="192622" y="457255"/>
              <a:chExt cx="1904520" cy="0"/>
            </a:xfrm>
          </p:grpSpPr>
          <p:cxnSp>
            <p:nvCxnSpPr>
              <p:cNvPr id="73" name="Google Shape;73;p2"/>
              <p:cNvCxnSpPr/>
              <p:nvPr/>
            </p:nvCxnSpPr>
            <p:spPr>
              <a:xfrm>
                <a:off x="207936" y="457255"/>
                <a:ext cx="1889206" cy="0"/>
              </a:xfrm>
              <a:prstGeom prst="straightConnector1">
                <a:avLst/>
              </a:prstGeom>
              <a:solidFill>
                <a:schemeClr val="accent1"/>
              </a:solidFill>
              <a:ln cap="flat" cmpd="sng" w="28575">
                <a:solidFill>
                  <a:srgbClr val="01A3B0"/>
                </a:solidFill>
                <a:prstDash val="solid"/>
                <a:round/>
                <a:headEnd len="sm" w="sm" type="none"/>
                <a:tailEnd len="sm" w="sm" type="none"/>
              </a:ln>
            </p:spPr>
          </p:cxnSp>
          <p:cxnSp>
            <p:nvCxnSpPr>
              <p:cNvPr id="74" name="Google Shape;74;p2"/>
              <p:cNvCxnSpPr/>
              <p:nvPr/>
            </p:nvCxnSpPr>
            <p:spPr>
              <a:xfrm>
                <a:off x="192622" y="457255"/>
                <a:ext cx="1290353" cy="0"/>
              </a:xfrm>
              <a:prstGeom prst="straightConnector1">
                <a:avLst/>
              </a:prstGeom>
              <a:solidFill>
                <a:schemeClr val="accent1"/>
              </a:solidFill>
              <a:ln cap="flat" cmpd="sng" w="28575">
                <a:solidFill>
                  <a:srgbClr val="663300"/>
                </a:solidFill>
                <a:prstDash val="solid"/>
                <a:round/>
                <a:headEnd len="sm" w="sm" type="none"/>
                <a:tailEnd len="sm" w="sm" type="none"/>
              </a:ln>
            </p:spPr>
          </p:cxnSp>
        </p:grpSp>
        <p:sp>
          <p:nvSpPr>
            <p:cNvPr id="75" name="Google Shape;75;p2"/>
            <p:cNvSpPr txBox="1"/>
            <p:nvPr/>
          </p:nvSpPr>
          <p:spPr>
            <a:xfrm>
              <a:off x="91630" y="152486"/>
              <a:ext cx="19045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Calibri"/>
                  <a:ea typeface="Calibri"/>
                  <a:cs typeface="Calibri"/>
                  <a:sym typeface="Calibri"/>
                </a:rPr>
                <a:t>About Matrix</a:t>
              </a:r>
              <a:endParaRPr/>
            </a:p>
          </p:txBody>
        </p:sp>
      </p:grpSp>
      <p:pic>
        <p:nvPicPr>
          <p:cNvPr id="76" name="Google Shape;76;p2"/>
          <p:cNvPicPr preferRelativeResize="0"/>
          <p:nvPr/>
        </p:nvPicPr>
        <p:blipFill rotWithShape="1">
          <a:blip r:embed="rId5">
            <a:alphaModFix/>
          </a:blip>
          <a:srcRect b="0" l="0" r="0" t="0"/>
          <a:stretch/>
        </p:blipFill>
        <p:spPr>
          <a:xfrm>
            <a:off x="5192192" y="3742948"/>
            <a:ext cx="1830176" cy="1828800"/>
          </a:xfrm>
          <a:prstGeom prst="ellipse">
            <a:avLst/>
          </a:prstGeom>
          <a:noFill/>
          <a:ln>
            <a:noFill/>
          </a:ln>
        </p:spPr>
      </p:pic>
      <p:sp>
        <p:nvSpPr>
          <p:cNvPr id="77" name="Google Shape;77;p2"/>
          <p:cNvSpPr txBox="1"/>
          <p:nvPr/>
        </p:nvSpPr>
        <p:spPr>
          <a:xfrm>
            <a:off x="4817574" y="4918280"/>
            <a:ext cx="2579412" cy="1625557"/>
          </a:xfrm>
          <a:prstGeom prst="rect">
            <a:avLst/>
          </a:prstGeom>
          <a:solidFill>
            <a:schemeClr val="lt2">
              <a:alpha val="55686"/>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US" sz="1600" u="none">
                <a:solidFill>
                  <a:schemeClr val="dk1"/>
                </a:solidFill>
                <a:latin typeface="Calibri"/>
                <a:ea typeface="Calibri"/>
                <a:cs typeface="Calibri"/>
                <a:sym typeface="Calibri"/>
              </a:rPr>
              <a:t>MANUFACTURING UNIT</a:t>
            </a:r>
            <a:endParaRPr/>
          </a:p>
          <a:p>
            <a:pPr indent="0" lvl="0" marL="0" marR="0" rtl="0" algn="ctr">
              <a:spcBef>
                <a:spcPts val="0"/>
              </a:spcBef>
              <a:spcAft>
                <a:spcPts val="0"/>
              </a:spcAft>
              <a:buNone/>
            </a:pPr>
            <a:r>
              <a:rPr b="1" lang="en-US" sz="1200" u="none">
                <a:solidFill>
                  <a:schemeClr val="dk1"/>
                </a:solidFill>
                <a:latin typeface="Calibri"/>
                <a:ea typeface="Calibri"/>
                <a:cs typeface="Calibri"/>
                <a:sym typeface="Calibri"/>
              </a:rPr>
              <a:t>73,000 Sq.Ft</a:t>
            </a:r>
            <a:endParaRPr b="1" sz="1200" u="none">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200" u="none">
                <a:solidFill>
                  <a:schemeClr val="dk1"/>
                </a:solidFill>
                <a:latin typeface="Calibri"/>
                <a:ea typeface="Calibri"/>
                <a:cs typeface="Calibri"/>
                <a:sym typeface="Calibri"/>
              </a:rPr>
              <a:t>100+</a:t>
            </a:r>
            <a:r>
              <a:rPr b="0" lang="en-US" sz="1200" u="none">
                <a:solidFill>
                  <a:schemeClr val="dk1"/>
                </a:solidFill>
                <a:latin typeface="Calibri"/>
                <a:ea typeface="Calibri"/>
                <a:cs typeface="Calibri"/>
                <a:sym typeface="Calibri"/>
              </a:rPr>
              <a:t> Work Stations</a:t>
            </a:r>
            <a:endParaRPr/>
          </a:p>
          <a:p>
            <a:pPr indent="0" lvl="0" marL="0" marR="0" rtl="0" algn="ctr">
              <a:spcBef>
                <a:spcPts val="0"/>
              </a:spcBef>
              <a:spcAft>
                <a:spcPts val="0"/>
              </a:spcAft>
              <a:buNone/>
            </a:pPr>
            <a:r>
              <a:rPr b="0" lang="en-US" sz="1200" u="none">
                <a:solidFill>
                  <a:schemeClr val="dk1"/>
                </a:solidFill>
                <a:latin typeface="Calibri"/>
                <a:ea typeface="Calibri"/>
                <a:cs typeface="Calibri"/>
                <a:sym typeface="Calibri"/>
              </a:rPr>
              <a:t>International Quality Systems and Processes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cxnSp>
        <p:nvCxnSpPr>
          <p:cNvPr id="83" name="Google Shape;83;p3"/>
          <p:cNvCxnSpPr/>
          <p:nvPr/>
        </p:nvCxnSpPr>
        <p:spPr>
          <a:xfrm>
            <a:off x="-120" y="2275709"/>
            <a:ext cx="9144000" cy="0"/>
          </a:xfrm>
          <a:prstGeom prst="straightConnector1">
            <a:avLst/>
          </a:prstGeom>
          <a:solidFill>
            <a:schemeClr val="accent1"/>
          </a:solidFill>
          <a:ln cap="flat" cmpd="sng" w="9525">
            <a:solidFill>
              <a:srgbClr val="D8D8D8"/>
            </a:solidFill>
            <a:prstDash val="solid"/>
            <a:round/>
            <a:headEnd len="sm" w="sm" type="none"/>
            <a:tailEnd len="sm" w="sm" type="none"/>
          </a:ln>
        </p:spPr>
      </p:cxnSp>
      <p:cxnSp>
        <p:nvCxnSpPr>
          <p:cNvPr id="84" name="Google Shape;84;p3"/>
          <p:cNvCxnSpPr/>
          <p:nvPr/>
        </p:nvCxnSpPr>
        <p:spPr>
          <a:xfrm>
            <a:off x="120" y="4190980"/>
            <a:ext cx="9144000" cy="0"/>
          </a:xfrm>
          <a:prstGeom prst="straightConnector1">
            <a:avLst/>
          </a:prstGeom>
          <a:solidFill>
            <a:schemeClr val="accent1"/>
          </a:solidFill>
          <a:ln cap="flat" cmpd="sng" w="9525">
            <a:solidFill>
              <a:srgbClr val="D8D8D8"/>
            </a:solidFill>
            <a:prstDash val="solid"/>
            <a:round/>
            <a:headEnd len="sm" w="sm" type="none"/>
            <a:tailEnd len="sm" w="sm" type="none"/>
          </a:ln>
        </p:spPr>
      </p:cxnSp>
      <p:sp>
        <p:nvSpPr>
          <p:cNvPr descr="Inline image 1" id="85" name="Google Shape;85;p3"/>
          <p:cNvSpPr/>
          <p:nvPr/>
        </p:nvSpPr>
        <p:spPr>
          <a:xfrm>
            <a:off x="155575" y="-192617"/>
            <a:ext cx="304800" cy="4064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86" name="Google Shape;86;p3"/>
          <p:cNvGrpSpPr/>
          <p:nvPr/>
        </p:nvGrpSpPr>
        <p:grpSpPr>
          <a:xfrm>
            <a:off x="91630" y="381080"/>
            <a:ext cx="1904520" cy="380990"/>
            <a:chOff x="91630" y="152486"/>
            <a:chExt cx="1904520" cy="380990"/>
          </a:xfrm>
        </p:grpSpPr>
        <p:grpSp>
          <p:nvGrpSpPr>
            <p:cNvPr id="87" name="Google Shape;87;p3"/>
            <p:cNvGrpSpPr/>
            <p:nvPr/>
          </p:nvGrpSpPr>
          <p:grpSpPr>
            <a:xfrm>
              <a:off x="152516" y="533476"/>
              <a:ext cx="1573984" cy="0"/>
              <a:chOff x="192622" y="457255"/>
              <a:chExt cx="1904520" cy="0"/>
            </a:xfrm>
          </p:grpSpPr>
          <p:cxnSp>
            <p:nvCxnSpPr>
              <p:cNvPr id="88" name="Google Shape;88;p3"/>
              <p:cNvCxnSpPr/>
              <p:nvPr/>
            </p:nvCxnSpPr>
            <p:spPr>
              <a:xfrm>
                <a:off x="207936" y="457255"/>
                <a:ext cx="1889206" cy="0"/>
              </a:xfrm>
              <a:prstGeom prst="straightConnector1">
                <a:avLst/>
              </a:prstGeom>
              <a:solidFill>
                <a:schemeClr val="accent1"/>
              </a:solidFill>
              <a:ln cap="flat" cmpd="sng" w="28575">
                <a:solidFill>
                  <a:srgbClr val="01A3B0"/>
                </a:solidFill>
                <a:prstDash val="solid"/>
                <a:round/>
                <a:headEnd len="sm" w="sm" type="none"/>
                <a:tailEnd len="sm" w="sm" type="none"/>
              </a:ln>
            </p:spPr>
          </p:cxnSp>
          <p:cxnSp>
            <p:nvCxnSpPr>
              <p:cNvPr id="89" name="Google Shape;89;p3"/>
              <p:cNvCxnSpPr/>
              <p:nvPr/>
            </p:nvCxnSpPr>
            <p:spPr>
              <a:xfrm>
                <a:off x="192622" y="457255"/>
                <a:ext cx="1290353" cy="0"/>
              </a:xfrm>
              <a:prstGeom prst="straightConnector1">
                <a:avLst/>
              </a:prstGeom>
              <a:solidFill>
                <a:schemeClr val="accent1"/>
              </a:solidFill>
              <a:ln cap="flat" cmpd="sng" w="28575">
                <a:solidFill>
                  <a:srgbClr val="663300"/>
                </a:solidFill>
                <a:prstDash val="solid"/>
                <a:round/>
                <a:headEnd len="sm" w="sm" type="none"/>
                <a:tailEnd len="sm" w="sm" type="none"/>
              </a:ln>
            </p:spPr>
          </p:cxnSp>
        </p:grpSp>
        <p:sp>
          <p:nvSpPr>
            <p:cNvPr id="90" name="Google Shape;90;p3"/>
            <p:cNvSpPr txBox="1"/>
            <p:nvPr/>
          </p:nvSpPr>
          <p:spPr>
            <a:xfrm>
              <a:off x="91630" y="152486"/>
              <a:ext cx="19045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Why Matrix?</a:t>
              </a:r>
              <a:endParaRPr/>
            </a:p>
          </p:txBody>
        </p:sp>
      </p:grpSp>
      <p:grpSp>
        <p:nvGrpSpPr>
          <p:cNvPr id="91" name="Google Shape;91;p3"/>
          <p:cNvGrpSpPr/>
          <p:nvPr/>
        </p:nvGrpSpPr>
        <p:grpSpPr>
          <a:xfrm>
            <a:off x="1520445" y="2091043"/>
            <a:ext cx="2441971" cy="1566551"/>
            <a:chOff x="3351015" y="2438426"/>
            <a:chExt cx="2441971" cy="1566551"/>
          </a:xfrm>
        </p:grpSpPr>
        <p:sp>
          <p:nvSpPr>
            <p:cNvPr id="92" name="Google Shape;92;p3"/>
            <p:cNvSpPr txBox="1"/>
            <p:nvPr/>
          </p:nvSpPr>
          <p:spPr>
            <a:xfrm>
              <a:off x="3351015" y="2438426"/>
              <a:ext cx="244197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Patient Satisfaction</a:t>
              </a:r>
              <a:endParaRPr/>
            </a:p>
          </p:txBody>
        </p:sp>
        <p:grpSp>
          <p:nvGrpSpPr>
            <p:cNvPr id="93" name="Google Shape;93;p3"/>
            <p:cNvGrpSpPr/>
            <p:nvPr/>
          </p:nvGrpSpPr>
          <p:grpSpPr>
            <a:xfrm>
              <a:off x="4040433" y="2824867"/>
              <a:ext cx="1063137" cy="1180110"/>
              <a:chOff x="4267208" y="2858476"/>
              <a:chExt cx="1063137" cy="1180110"/>
            </a:xfrm>
          </p:grpSpPr>
          <p:sp>
            <p:nvSpPr>
              <p:cNvPr id="94" name="Google Shape;94;p3"/>
              <p:cNvSpPr/>
              <p:nvPr/>
            </p:nvSpPr>
            <p:spPr>
              <a:xfrm rot="5400000">
                <a:off x="4208721" y="2916962"/>
                <a:ext cx="1180110" cy="1063137"/>
              </a:xfrm>
              <a:prstGeom prst="hexagon">
                <a:avLst>
                  <a:gd fmla="val 25000" name="adj"/>
                  <a:gd fmla="val 115470" name="vf"/>
                </a:avLst>
              </a:prstGeom>
              <a:solidFill>
                <a:srgbClr val="47AF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C:\Users\Nidhi\Downloads\jumping-man (1).png" id="95" name="Google Shape;95;p3"/>
              <p:cNvPicPr preferRelativeResize="0"/>
              <p:nvPr/>
            </p:nvPicPr>
            <p:blipFill rotWithShape="1">
              <a:blip r:embed="rId3">
                <a:alphaModFix/>
              </a:blip>
              <a:srcRect b="0" l="0" r="0" t="0"/>
              <a:stretch/>
            </p:blipFill>
            <p:spPr>
              <a:xfrm>
                <a:off x="4388789" y="3083437"/>
                <a:ext cx="713372" cy="713372"/>
              </a:xfrm>
              <a:prstGeom prst="rect">
                <a:avLst/>
              </a:prstGeom>
              <a:noFill/>
              <a:ln>
                <a:noFill/>
              </a:ln>
            </p:spPr>
          </p:pic>
        </p:grpSp>
      </p:grpSp>
      <p:grpSp>
        <p:nvGrpSpPr>
          <p:cNvPr id="96" name="Google Shape;96;p3"/>
          <p:cNvGrpSpPr/>
          <p:nvPr/>
        </p:nvGrpSpPr>
        <p:grpSpPr>
          <a:xfrm>
            <a:off x="5029188" y="2091043"/>
            <a:ext cx="2441971" cy="1566550"/>
            <a:chOff x="3351015" y="2438426"/>
            <a:chExt cx="2441971" cy="1566550"/>
          </a:xfrm>
        </p:grpSpPr>
        <p:sp>
          <p:nvSpPr>
            <p:cNvPr id="97" name="Google Shape;97;p3"/>
            <p:cNvSpPr txBox="1"/>
            <p:nvPr/>
          </p:nvSpPr>
          <p:spPr>
            <a:xfrm>
              <a:off x="3351015" y="2438426"/>
              <a:ext cx="244197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Personal Referrals</a:t>
              </a:r>
              <a:endParaRPr/>
            </a:p>
          </p:txBody>
        </p:sp>
        <p:sp>
          <p:nvSpPr>
            <p:cNvPr id="98" name="Google Shape;98;p3"/>
            <p:cNvSpPr/>
            <p:nvPr/>
          </p:nvSpPr>
          <p:spPr>
            <a:xfrm rot="5400000">
              <a:off x="3981946" y="2883353"/>
              <a:ext cx="1180110" cy="1063137"/>
            </a:xfrm>
            <a:prstGeom prst="hexagon">
              <a:avLst>
                <a:gd fmla="val 25000" name="adj"/>
                <a:gd fmla="val 115470" name="vf"/>
              </a:avLst>
            </a:prstGeom>
            <a:solidFill>
              <a:srgbClr val="47AF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99" name="Google Shape;99;p3"/>
          <p:cNvGrpSpPr/>
          <p:nvPr/>
        </p:nvGrpSpPr>
        <p:grpSpPr>
          <a:xfrm>
            <a:off x="301277" y="4008408"/>
            <a:ext cx="2441971" cy="1549442"/>
            <a:chOff x="3351015" y="4202638"/>
            <a:chExt cx="2441971" cy="1549442"/>
          </a:xfrm>
        </p:grpSpPr>
        <p:sp>
          <p:nvSpPr>
            <p:cNvPr id="100" name="Google Shape;100;p3"/>
            <p:cNvSpPr txBox="1"/>
            <p:nvPr/>
          </p:nvSpPr>
          <p:spPr>
            <a:xfrm>
              <a:off x="3351015" y="4202638"/>
              <a:ext cx="244197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Greater Security</a:t>
              </a:r>
              <a:endParaRPr/>
            </a:p>
          </p:txBody>
        </p:sp>
        <p:grpSp>
          <p:nvGrpSpPr>
            <p:cNvPr id="101" name="Google Shape;101;p3"/>
            <p:cNvGrpSpPr/>
            <p:nvPr/>
          </p:nvGrpSpPr>
          <p:grpSpPr>
            <a:xfrm>
              <a:off x="4040433" y="4571969"/>
              <a:ext cx="1063137" cy="1180110"/>
              <a:chOff x="2141231" y="4278300"/>
              <a:chExt cx="1063137" cy="1180110"/>
            </a:xfrm>
          </p:grpSpPr>
          <p:sp>
            <p:nvSpPr>
              <p:cNvPr id="102" name="Google Shape;102;p3"/>
              <p:cNvSpPr/>
              <p:nvPr/>
            </p:nvSpPr>
            <p:spPr>
              <a:xfrm rot="5400000">
                <a:off x="2082744" y="4336787"/>
                <a:ext cx="1180110" cy="1063137"/>
              </a:xfrm>
              <a:prstGeom prst="hexagon">
                <a:avLst>
                  <a:gd fmla="val 25000" name="adj"/>
                  <a:gd fmla="val 115470" name="vf"/>
                </a:avLst>
              </a:prstGeom>
              <a:solidFill>
                <a:srgbClr val="47AF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C:\Users\Nidhi\Downloads\locked-padlock (1).png" id="103" name="Google Shape;103;p3"/>
              <p:cNvPicPr preferRelativeResize="0"/>
              <p:nvPr/>
            </p:nvPicPr>
            <p:blipFill rotWithShape="1">
              <a:blip r:embed="rId4">
                <a:alphaModFix/>
              </a:blip>
              <a:srcRect b="0" l="0" r="0" t="0"/>
              <a:stretch/>
            </p:blipFill>
            <p:spPr>
              <a:xfrm>
                <a:off x="2397744" y="4532084"/>
                <a:ext cx="587334" cy="587334"/>
              </a:xfrm>
              <a:prstGeom prst="rect">
                <a:avLst/>
              </a:prstGeom>
              <a:noFill/>
              <a:ln>
                <a:noFill/>
              </a:ln>
            </p:spPr>
          </p:pic>
        </p:grpSp>
      </p:grpSp>
      <p:grpSp>
        <p:nvGrpSpPr>
          <p:cNvPr id="104" name="Google Shape;104;p3"/>
          <p:cNvGrpSpPr/>
          <p:nvPr/>
        </p:nvGrpSpPr>
        <p:grpSpPr>
          <a:xfrm>
            <a:off x="6472487" y="4008408"/>
            <a:ext cx="2290403" cy="1554135"/>
            <a:chOff x="3426799" y="5075180"/>
            <a:chExt cx="2290403" cy="1554135"/>
          </a:xfrm>
        </p:grpSpPr>
        <p:sp>
          <p:nvSpPr>
            <p:cNvPr id="105" name="Google Shape;105;p3"/>
            <p:cNvSpPr txBox="1"/>
            <p:nvPr/>
          </p:nvSpPr>
          <p:spPr>
            <a:xfrm>
              <a:off x="3426799" y="5075180"/>
              <a:ext cx="229040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Efficient Patient Care</a:t>
              </a:r>
              <a:endParaRPr/>
            </a:p>
          </p:txBody>
        </p:sp>
        <p:grpSp>
          <p:nvGrpSpPr>
            <p:cNvPr id="106" name="Google Shape;106;p3"/>
            <p:cNvGrpSpPr/>
            <p:nvPr/>
          </p:nvGrpSpPr>
          <p:grpSpPr>
            <a:xfrm>
              <a:off x="4040433" y="5449205"/>
              <a:ext cx="1063137" cy="1180110"/>
              <a:chOff x="4002747" y="4495236"/>
              <a:chExt cx="1063137" cy="1180110"/>
            </a:xfrm>
          </p:grpSpPr>
          <p:sp>
            <p:nvSpPr>
              <p:cNvPr id="107" name="Google Shape;107;p3"/>
              <p:cNvSpPr/>
              <p:nvPr/>
            </p:nvSpPr>
            <p:spPr>
              <a:xfrm rot="5400000">
                <a:off x="3944260" y="4553723"/>
                <a:ext cx="1180110" cy="1063137"/>
              </a:xfrm>
              <a:prstGeom prst="hexagon">
                <a:avLst>
                  <a:gd fmla="val 25000" name="adj"/>
                  <a:gd fmla="val 115470" name="vf"/>
                </a:avLst>
              </a:prstGeom>
              <a:solidFill>
                <a:srgbClr val="47AF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C:\Users\Nidhi\Downloads\patient-lying-on-stretcher-with-medical-doctor.png" id="108" name="Google Shape;108;p3"/>
              <p:cNvPicPr preferRelativeResize="0"/>
              <p:nvPr/>
            </p:nvPicPr>
            <p:blipFill rotWithShape="1">
              <a:blip r:embed="rId5">
                <a:alphaModFix/>
              </a:blip>
              <a:srcRect b="0" l="0" r="0" t="0"/>
              <a:stretch/>
            </p:blipFill>
            <p:spPr>
              <a:xfrm>
                <a:off x="4172113" y="4749020"/>
                <a:ext cx="705093" cy="705093"/>
              </a:xfrm>
              <a:prstGeom prst="rect">
                <a:avLst/>
              </a:prstGeom>
              <a:noFill/>
              <a:ln>
                <a:noFill/>
              </a:ln>
            </p:spPr>
          </p:pic>
        </p:grpSp>
      </p:grpSp>
      <p:grpSp>
        <p:nvGrpSpPr>
          <p:cNvPr id="109" name="Google Shape;109;p3"/>
          <p:cNvGrpSpPr/>
          <p:nvPr/>
        </p:nvGrpSpPr>
        <p:grpSpPr>
          <a:xfrm>
            <a:off x="3089490" y="4008408"/>
            <a:ext cx="2895524" cy="1549442"/>
            <a:chOff x="3124238" y="4202638"/>
            <a:chExt cx="2895524" cy="1549442"/>
          </a:xfrm>
        </p:grpSpPr>
        <p:sp>
          <p:nvSpPr>
            <p:cNvPr id="110" name="Google Shape;110;p3"/>
            <p:cNvSpPr txBox="1"/>
            <p:nvPr/>
          </p:nvSpPr>
          <p:spPr>
            <a:xfrm>
              <a:off x="3124238" y="4202638"/>
              <a:ext cx="289552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Ensure Process Compliance</a:t>
              </a:r>
              <a:endParaRPr/>
            </a:p>
          </p:txBody>
        </p:sp>
        <p:grpSp>
          <p:nvGrpSpPr>
            <p:cNvPr id="111" name="Google Shape;111;p3"/>
            <p:cNvGrpSpPr/>
            <p:nvPr/>
          </p:nvGrpSpPr>
          <p:grpSpPr>
            <a:xfrm>
              <a:off x="4040433" y="4571970"/>
              <a:ext cx="1063137" cy="1180110"/>
              <a:chOff x="7013972" y="4458632"/>
              <a:chExt cx="1063137" cy="1180110"/>
            </a:xfrm>
          </p:grpSpPr>
          <p:sp>
            <p:nvSpPr>
              <p:cNvPr id="112" name="Google Shape;112;p3"/>
              <p:cNvSpPr/>
              <p:nvPr/>
            </p:nvSpPr>
            <p:spPr>
              <a:xfrm rot="5400000">
                <a:off x="6955485" y="4517118"/>
                <a:ext cx="1180110" cy="1063137"/>
              </a:xfrm>
              <a:prstGeom prst="hexagon">
                <a:avLst>
                  <a:gd fmla="val 25000" name="adj"/>
                  <a:gd fmla="val 115470" name="vf"/>
                </a:avLst>
              </a:prstGeom>
              <a:solidFill>
                <a:srgbClr val="47AF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C:\Users\Nidhi\Downloads\checked-list.png" id="113" name="Google Shape;113;p3"/>
              <p:cNvPicPr preferRelativeResize="0"/>
              <p:nvPr/>
            </p:nvPicPr>
            <p:blipFill rotWithShape="1">
              <a:blip r:embed="rId6">
                <a:alphaModFix/>
              </a:blip>
              <a:srcRect b="0" l="0" r="0" t="0"/>
              <a:stretch/>
            </p:blipFill>
            <p:spPr>
              <a:xfrm>
                <a:off x="7229347" y="4677200"/>
                <a:ext cx="657763" cy="657763"/>
              </a:xfrm>
              <a:prstGeom prst="rect">
                <a:avLst/>
              </a:prstGeom>
              <a:noFill/>
              <a:ln>
                <a:noFill/>
              </a:ln>
            </p:spPr>
          </p:pic>
        </p:grpSp>
      </p:grpSp>
      <p:sp>
        <p:nvSpPr>
          <p:cNvPr id="114" name="Google Shape;114;p3"/>
          <p:cNvSpPr txBox="1"/>
          <p:nvPr/>
        </p:nvSpPr>
        <p:spPr>
          <a:xfrm>
            <a:off x="1066892" y="6000612"/>
            <a:ext cx="7315008"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Matrix Video Surveillance Solution for Healthcare</a:t>
            </a:r>
            <a:endParaRPr/>
          </a:p>
        </p:txBody>
      </p:sp>
      <p:cxnSp>
        <p:nvCxnSpPr>
          <p:cNvPr id="115" name="Google Shape;115;p3"/>
          <p:cNvCxnSpPr/>
          <p:nvPr/>
        </p:nvCxnSpPr>
        <p:spPr>
          <a:xfrm>
            <a:off x="120" y="5714940"/>
            <a:ext cx="9144000" cy="0"/>
          </a:xfrm>
          <a:prstGeom prst="straightConnector1">
            <a:avLst/>
          </a:prstGeom>
          <a:solidFill>
            <a:schemeClr val="accent1"/>
          </a:solidFill>
          <a:ln cap="flat" cmpd="sng" w="9525">
            <a:solidFill>
              <a:srgbClr val="D8D8D8"/>
            </a:solidFill>
            <a:prstDash val="solid"/>
            <a:round/>
            <a:headEnd len="sm" w="sm" type="none"/>
            <a:tailEnd len="sm" w="sm" type="none"/>
          </a:ln>
        </p:spPr>
      </p:cxnSp>
      <p:sp>
        <p:nvSpPr>
          <p:cNvPr id="116" name="Google Shape;116;p3"/>
          <p:cNvSpPr/>
          <p:nvPr/>
        </p:nvSpPr>
        <p:spPr>
          <a:xfrm flipH="1" rot="10800000">
            <a:off x="1438623" y="5744581"/>
            <a:ext cx="206594" cy="427547"/>
          </a:xfrm>
          <a:prstGeom prst="downArrow">
            <a:avLst>
              <a:gd fmla="val 50000" name="adj1"/>
              <a:gd fmla="val 50000" name="adj2"/>
            </a:avLst>
          </a:prstGeom>
          <a:solidFill>
            <a:srgbClr val="3F3F3F"/>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7" name="Google Shape;117;p3"/>
          <p:cNvSpPr/>
          <p:nvPr/>
        </p:nvSpPr>
        <p:spPr>
          <a:xfrm flipH="1" rot="10800000">
            <a:off x="7504736" y="5744581"/>
            <a:ext cx="206594" cy="427547"/>
          </a:xfrm>
          <a:prstGeom prst="downArrow">
            <a:avLst>
              <a:gd fmla="val 50000" name="adj1"/>
              <a:gd fmla="val 50000" name="adj2"/>
            </a:avLst>
          </a:prstGeom>
          <a:solidFill>
            <a:srgbClr val="3F3F3F"/>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8" name="Google Shape;118;p3"/>
          <p:cNvSpPr/>
          <p:nvPr/>
        </p:nvSpPr>
        <p:spPr>
          <a:xfrm flipH="1" rot="10800000">
            <a:off x="2645143" y="3839631"/>
            <a:ext cx="206594" cy="427547"/>
          </a:xfrm>
          <a:prstGeom prst="downArrow">
            <a:avLst>
              <a:gd fmla="val 50000" name="adj1"/>
              <a:gd fmla="val 50000" name="adj2"/>
            </a:avLst>
          </a:prstGeom>
          <a:solidFill>
            <a:srgbClr val="3F3F3F"/>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19" name="Google Shape;119;p3"/>
          <p:cNvSpPr/>
          <p:nvPr/>
        </p:nvSpPr>
        <p:spPr>
          <a:xfrm flipH="1" rot="10800000">
            <a:off x="6172158" y="3839631"/>
            <a:ext cx="206594" cy="427547"/>
          </a:xfrm>
          <a:prstGeom prst="downArrow">
            <a:avLst>
              <a:gd fmla="val 50000" name="adj1"/>
              <a:gd fmla="val 50000" name="adj2"/>
            </a:avLst>
          </a:prstGeom>
          <a:solidFill>
            <a:srgbClr val="3F3F3F"/>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0" name="Google Shape;120;p3"/>
          <p:cNvSpPr/>
          <p:nvPr/>
        </p:nvSpPr>
        <p:spPr>
          <a:xfrm flipH="1" rot="10800000">
            <a:off x="4433955" y="2063847"/>
            <a:ext cx="206594" cy="427547"/>
          </a:xfrm>
          <a:prstGeom prst="downArrow">
            <a:avLst>
              <a:gd fmla="val 50000" name="adj1"/>
              <a:gd fmla="val 50000" name="adj2"/>
            </a:avLst>
          </a:prstGeom>
          <a:solidFill>
            <a:srgbClr val="3F3F3F"/>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21" name="Google Shape;121;p3"/>
          <p:cNvSpPr/>
          <p:nvPr/>
        </p:nvSpPr>
        <p:spPr>
          <a:xfrm rot="10800000">
            <a:off x="4066184" y="1143060"/>
            <a:ext cx="877385" cy="677636"/>
          </a:xfrm>
          <a:prstGeom prst="triangle">
            <a:avLst>
              <a:gd fmla="val 47203" name="adj"/>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C:\Users\Nidhi\Downloads\group-profile-users.png" id="122" name="Google Shape;122;p3"/>
          <p:cNvPicPr preferRelativeResize="0"/>
          <p:nvPr/>
        </p:nvPicPr>
        <p:blipFill rotWithShape="1">
          <a:blip r:embed="rId7">
            <a:alphaModFix/>
          </a:blip>
          <a:srcRect b="0" l="0" r="0" t="0"/>
          <a:stretch/>
        </p:blipFill>
        <p:spPr>
          <a:xfrm>
            <a:off x="5916212" y="2718177"/>
            <a:ext cx="661760" cy="661760"/>
          </a:xfrm>
          <a:prstGeom prst="rect">
            <a:avLst/>
          </a:prstGeom>
          <a:noFill/>
          <a:ln>
            <a:noFill/>
          </a:ln>
        </p:spPr>
      </p:pic>
      <p:sp>
        <p:nvSpPr>
          <p:cNvPr id="123" name="Google Shape;123;p3"/>
          <p:cNvSpPr txBox="1"/>
          <p:nvPr/>
        </p:nvSpPr>
        <p:spPr>
          <a:xfrm>
            <a:off x="2937094" y="685872"/>
            <a:ext cx="320031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Enhanced Hospital Reputation</a:t>
            </a:r>
            <a:endParaRPr/>
          </a:p>
        </p:txBody>
      </p:sp>
      <p:grpSp>
        <p:nvGrpSpPr>
          <p:cNvPr id="124" name="Google Shape;124;p3"/>
          <p:cNvGrpSpPr/>
          <p:nvPr/>
        </p:nvGrpSpPr>
        <p:grpSpPr>
          <a:xfrm>
            <a:off x="4185691" y="1021477"/>
            <a:ext cx="772618" cy="1019606"/>
            <a:chOff x="2164477" y="1021477"/>
            <a:chExt cx="772618" cy="1019606"/>
          </a:xfrm>
        </p:grpSpPr>
        <p:pic>
          <p:nvPicPr>
            <p:cNvPr descr="C:\Users\Nidhi\Downloads\hospital (1).png" id="125" name="Google Shape;125;p3"/>
            <p:cNvPicPr preferRelativeResize="0"/>
            <p:nvPr/>
          </p:nvPicPr>
          <p:blipFill rotWithShape="1">
            <a:blip r:embed="rId8">
              <a:alphaModFix/>
            </a:blip>
            <a:srcRect b="0" l="0" r="0" t="0"/>
            <a:stretch/>
          </p:blipFill>
          <p:spPr>
            <a:xfrm>
              <a:off x="2164477" y="1021477"/>
              <a:ext cx="772618" cy="772618"/>
            </a:xfrm>
            <a:prstGeom prst="rect">
              <a:avLst/>
            </a:prstGeom>
            <a:noFill/>
            <a:ln>
              <a:noFill/>
            </a:ln>
          </p:spPr>
        </p:pic>
        <p:grpSp>
          <p:nvGrpSpPr>
            <p:cNvPr id="126" name="Google Shape;126;p3"/>
            <p:cNvGrpSpPr/>
            <p:nvPr/>
          </p:nvGrpSpPr>
          <p:grpSpPr>
            <a:xfrm>
              <a:off x="2177306" y="1815066"/>
              <a:ext cx="685782" cy="226017"/>
              <a:chOff x="4343410" y="1972161"/>
              <a:chExt cx="685782" cy="226017"/>
            </a:xfrm>
          </p:grpSpPr>
          <p:pic>
            <p:nvPicPr>
              <p:cNvPr descr="C:\Users\Nidhi\Downloads\favorite (1).png" id="127" name="Google Shape;127;p3"/>
              <p:cNvPicPr preferRelativeResize="0"/>
              <p:nvPr/>
            </p:nvPicPr>
            <p:blipFill rotWithShape="1">
              <a:blip r:embed="rId9">
                <a:alphaModFix/>
              </a:blip>
              <a:srcRect b="0" l="0" r="0" t="0"/>
              <a:stretch/>
            </p:blipFill>
            <p:spPr>
              <a:xfrm>
                <a:off x="4343410" y="1972161"/>
                <a:ext cx="226017" cy="226017"/>
              </a:xfrm>
              <a:prstGeom prst="rect">
                <a:avLst/>
              </a:prstGeom>
              <a:noFill/>
              <a:ln>
                <a:noFill/>
              </a:ln>
            </p:spPr>
          </p:pic>
          <p:pic>
            <p:nvPicPr>
              <p:cNvPr descr="C:\Users\Nidhi\Downloads\favorite (1).png" id="128" name="Google Shape;128;p3"/>
              <p:cNvPicPr preferRelativeResize="0"/>
              <p:nvPr/>
            </p:nvPicPr>
            <p:blipFill rotWithShape="1">
              <a:blip r:embed="rId9">
                <a:alphaModFix/>
              </a:blip>
              <a:srcRect b="0" l="0" r="0" t="0"/>
              <a:stretch/>
            </p:blipFill>
            <p:spPr>
              <a:xfrm>
                <a:off x="4573293" y="1972161"/>
                <a:ext cx="226017" cy="226017"/>
              </a:xfrm>
              <a:prstGeom prst="rect">
                <a:avLst/>
              </a:prstGeom>
              <a:noFill/>
              <a:ln>
                <a:noFill/>
              </a:ln>
            </p:spPr>
          </p:pic>
          <p:pic>
            <p:nvPicPr>
              <p:cNvPr descr="C:\Users\Nidhi\Downloads\favorite (1).png" id="129" name="Google Shape;129;p3"/>
              <p:cNvPicPr preferRelativeResize="0"/>
              <p:nvPr/>
            </p:nvPicPr>
            <p:blipFill rotWithShape="1">
              <a:blip r:embed="rId9">
                <a:alphaModFix/>
              </a:blip>
              <a:srcRect b="0" l="0" r="0" t="0"/>
              <a:stretch/>
            </p:blipFill>
            <p:spPr>
              <a:xfrm>
                <a:off x="4803175" y="1972161"/>
                <a:ext cx="226017" cy="226017"/>
              </a:xfrm>
              <a:prstGeom prst="rect">
                <a:avLst/>
              </a:prstGeom>
              <a:noFill/>
              <a:ln>
                <a:noFill/>
              </a:ln>
            </p:spPr>
          </p:pic>
        </p:gr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4"/>
          <p:cNvSpPr txBox="1"/>
          <p:nvPr/>
        </p:nvSpPr>
        <p:spPr>
          <a:xfrm>
            <a:off x="173304" y="5562544"/>
            <a:ext cx="853417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id="136" name="Google Shape;136;p4"/>
          <p:cNvGrpSpPr/>
          <p:nvPr/>
        </p:nvGrpSpPr>
        <p:grpSpPr>
          <a:xfrm>
            <a:off x="12727" y="2590821"/>
            <a:ext cx="1063137" cy="1180110"/>
            <a:chOff x="2141231" y="4278300"/>
            <a:chExt cx="1063137" cy="1180110"/>
          </a:xfrm>
        </p:grpSpPr>
        <p:sp>
          <p:nvSpPr>
            <p:cNvPr id="137" name="Google Shape;137;p4"/>
            <p:cNvSpPr/>
            <p:nvPr/>
          </p:nvSpPr>
          <p:spPr>
            <a:xfrm rot="5400000">
              <a:off x="2082744" y="4336787"/>
              <a:ext cx="1180110" cy="1063137"/>
            </a:xfrm>
            <a:prstGeom prst="hexagon">
              <a:avLst>
                <a:gd fmla="val 25000" name="adj"/>
                <a:gd fmla="val 115470" name="vf"/>
              </a:avLst>
            </a:prstGeom>
            <a:solidFill>
              <a:srgbClr val="47AF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C:\Users\Nidhi\Downloads\locked-padlock (1).png" id="138" name="Google Shape;138;p4"/>
            <p:cNvPicPr preferRelativeResize="0"/>
            <p:nvPr/>
          </p:nvPicPr>
          <p:blipFill rotWithShape="1">
            <a:blip r:embed="rId3">
              <a:alphaModFix/>
            </a:blip>
            <a:srcRect b="0" l="0" r="0" t="0"/>
            <a:stretch/>
          </p:blipFill>
          <p:spPr>
            <a:xfrm>
              <a:off x="2397744" y="4532084"/>
              <a:ext cx="587334" cy="587334"/>
            </a:xfrm>
            <a:prstGeom prst="rect">
              <a:avLst/>
            </a:prstGeom>
            <a:noFill/>
            <a:ln>
              <a:noFill/>
            </a:ln>
          </p:spPr>
        </p:pic>
      </p:grpSp>
      <p:sp>
        <p:nvSpPr>
          <p:cNvPr id="139" name="Google Shape;139;p4"/>
          <p:cNvSpPr/>
          <p:nvPr/>
        </p:nvSpPr>
        <p:spPr>
          <a:xfrm>
            <a:off x="1143090" y="2844605"/>
            <a:ext cx="8000910" cy="660593"/>
          </a:xfrm>
          <a:prstGeom prst="rect">
            <a:avLst/>
          </a:prstGeom>
          <a:solidFill>
            <a:srgbClr val="47AFA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2800"/>
              <a:buFont typeface="Arial"/>
              <a:buNone/>
            </a:pPr>
            <a:r>
              <a:rPr b="1" lang="en-US" sz="2800">
                <a:solidFill>
                  <a:schemeClr val="lt1"/>
                </a:solidFill>
                <a:latin typeface="Calibri"/>
                <a:ea typeface="Calibri"/>
                <a:cs typeface="Calibri"/>
                <a:sym typeface="Calibri"/>
              </a:rPr>
              <a:t>Greater Security</a:t>
            </a:r>
            <a:endParaRPr/>
          </a:p>
          <a:p>
            <a:pPr indent="0" lvl="3" marL="1371600" marR="0" rtl="0" algn="l">
              <a:spcBef>
                <a:spcPts val="0"/>
              </a:spcBef>
              <a:spcAft>
                <a:spcPts val="0"/>
              </a:spcAft>
              <a:buClr>
                <a:schemeClr val="lt1"/>
              </a:buClr>
              <a:buSzPts val="1400"/>
              <a:buFont typeface="Arial"/>
              <a:buNone/>
            </a:pPr>
            <a:r>
              <a:rPr b="1" i="1" lang="en-US" sz="1400" u="none" cap="none" strike="noStrike">
                <a:solidFill>
                  <a:schemeClr val="lt1"/>
                </a:solidFill>
                <a:latin typeface="Calibri"/>
                <a:ea typeface="Calibri"/>
                <a:cs typeface="Calibri"/>
                <a:sym typeface="Calibri"/>
              </a:rPr>
              <a:t>~ For patient’s peace of mind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5"/>
          <p:cNvSpPr txBox="1"/>
          <p:nvPr/>
        </p:nvSpPr>
        <p:spPr>
          <a:xfrm>
            <a:off x="609704" y="4952960"/>
            <a:ext cx="8077170"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600">
                <a:solidFill>
                  <a:srgbClr val="31859B"/>
                </a:solidFill>
                <a:latin typeface="Calibri"/>
                <a:ea typeface="Calibri"/>
                <a:cs typeface="Calibri"/>
                <a:sym typeface="Calibri"/>
              </a:rPr>
              <a:t>Effective Monitoring</a:t>
            </a:r>
            <a:endParaRPr/>
          </a:p>
          <a:p>
            <a:pPr indent="-285750" lvl="0" marL="285750" marR="0" rtl="0" algn="just">
              <a:spcBef>
                <a:spcPts val="0"/>
              </a:spcBef>
              <a:spcAft>
                <a:spcPts val="0"/>
              </a:spcAft>
              <a:buClr>
                <a:schemeClr val="dk1"/>
              </a:buClr>
              <a:buSzPts val="1600"/>
              <a:buFont typeface="Arial"/>
              <a:buChar char="•"/>
            </a:pPr>
            <a:r>
              <a:rPr b="1" lang="en-US" sz="1600">
                <a:solidFill>
                  <a:schemeClr val="dk1"/>
                </a:solidFill>
                <a:latin typeface="Calibri"/>
                <a:ea typeface="Calibri"/>
                <a:cs typeface="Calibri"/>
                <a:sym typeface="Calibri"/>
              </a:rPr>
              <a:t>Prevent child abduction from incubation centers: </a:t>
            </a:r>
            <a:r>
              <a:rPr lang="en-US" sz="1600">
                <a:solidFill>
                  <a:schemeClr val="dk1"/>
                </a:solidFill>
                <a:latin typeface="Calibri"/>
                <a:ea typeface="Calibri"/>
                <a:cs typeface="Calibri"/>
                <a:sym typeface="Calibri"/>
              </a:rPr>
              <a:t>Integration with Access Control, send snapshot to central location and via email to alert security of any suspect</a:t>
            </a:r>
            <a:endParaRPr sz="1600">
              <a:solidFill>
                <a:schemeClr val="dk1"/>
              </a:solidFill>
              <a:latin typeface="Calibri"/>
              <a:ea typeface="Calibri"/>
              <a:cs typeface="Calibri"/>
              <a:sym typeface="Calibri"/>
            </a:endParaRPr>
          </a:p>
        </p:txBody>
      </p:sp>
      <p:sp>
        <p:nvSpPr>
          <p:cNvPr id="146" name="Google Shape;146;p5"/>
          <p:cNvSpPr/>
          <p:nvPr/>
        </p:nvSpPr>
        <p:spPr>
          <a:xfrm>
            <a:off x="71433" y="787625"/>
            <a:ext cx="2160976" cy="46487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US" sz="1800">
                <a:solidFill>
                  <a:srgbClr val="31859B"/>
                </a:solidFill>
                <a:latin typeface="Calibri"/>
                <a:ea typeface="Calibri"/>
                <a:cs typeface="Calibri"/>
                <a:sym typeface="Calibri"/>
              </a:rPr>
              <a:t>1. Real-time Security</a:t>
            </a:r>
            <a:endParaRPr/>
          </a:p>
        </p:txBody>
      </p:sp>
      <p:grpSp>
        <p:nvGrpSpPr>
          <p:cNvPr id="147" name="Google Shape;147;p5"/>
          <p:cNvGrpSpPr/>
          <p:nvPr/>
        </p:nvGrpSpPr>
        <p:grpSpPr>
          <a:xfrm>
            <a:off x="91630" y="381080"/>
            <a:ext cx="1904520" cy="380990"/>
            <a:chOff x="91630" y="152486"/>
            <a:chExt cx="1904520" cy="380990"/>
          </a:xfrm>
        </p:grpSpPr>
        <p:grpSp>
          <p:nvGrpSpPr>
            <p:cNvPr id="148" name="Google Shape;148;p5"/>
            <p:cNvGrpSpPr/>
            <p:nvPr/>
          </p:nvGrpSpPr>
          <p:grpSpPr>
            <a:xfrm>
              <a:off x="152516" y="533476"/>
              <a:ext cx="1573984" cy="0"/>
              <a:chOff x="192622" y="457255"/>
              <a:chExt cx="1904520" cy="0"/>
            </a:xfrm>
          </p:grpSpPr>
          <p:cxnSp>
            <p:nvCxnSpPr>
              <p:cNvPr id="149" name="Google Shape;149;p5"/>
              <p:cNvCxnSpPr/>
              <p:nvPr/>
            </p:nvCxnSpPr>
            <p:spPr>
              <a:xfrm>
                <a:off x="207936" y="457255"/>
                <a:ext cx="1889206" cy="0"/>
              </a:xfrm>
              <a:prstGeom prst="straightConnector1">
                <a:avLst/>
              </a:prstGeom>
              <a:solidFill>
                <a:schemeClr val="accent1"/>
              </a:solidFill>
              <a:ln cap="flat" cmpd="sng" w="28575">
                <a:solidFill>
                  <a:srgbClr val="01A3B0"/>
                </a:solidFill>
                <a:prstDash val="solid"/>
                <a:round/>
                <a:headEnd len="sm" w="sm" type="none"/>
                <a:tailEnd len="sm" w="sm" type="none"/>
              </a:ln>
            </p:spPr>
          </p:cxnSp>
          <p:cxnSp>
            <p:nvCxnSpPr>
              <p:cNvPr id="150" name="Google Shape;150;p5"/>
              <p:cNvCxnSpPr/>
              <p:nvPr/>
            </p:nvCxnSpPr>
            <p:spPr>
              <a:xfrm>
                <a:off x="192622" y="457255"/>
                <a:ext cx="1290353" cy="0"/>
              </a:xfrm>
              <a:prstGeom prst="straightConnector1">
                <a:avLst/>
              </a:prstGeom>
              <a:solidFill>
                <a:schemeClr val="accent1"/>
              </a:solidFill>
              <a:ln cap="flat" cmpd="sng" w="28575">
                <a:solidFill>
                  <a:srgbClr val="663300"/>
                </a:solidFill>
                <a:prstDash val="solid"/>
                <a:round/>
                <a:headEnd len="sm" w="sm" type="none"/>
                <a:tailEnd len="sm" w="sm" type="none"/>
              </a:ln>
            </p:spPr>
          </p:cxnSp>
        </p:grpSp>
        <p:sp>
          <p:nvSpPr>
            <p:cNvPr id="151" name="Google Shape;151;p5"/>
            <p:cNvSpPr txBox="1"/>
            <p:nvPr/>
          </p:nvSpPr>
          <p:spPr>
            <a:xfrm>
              <a:off x="91630" y="152486"/>
              <a:ext cx="19045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Our Solution</a:t>
              </a:r>
              <a:endParaRPr/>
            </a:p>
          </p:txBody>
        </p:sp>
      </p:grpSp>
      <p:pic>
        <p:nvPicPr>
          <p:cNvPr id="152" name="Google Shape;152;p5"/>
          <p:cNvPicPr preferRelativeResize="0"/>
          <p:nvPr/>
        </p:nvPicPr>
        <p:blipFill rotWithShape="1">
          <a:blip r:embed="rId3">
            <a:alphaModFix/>
          </a:blip>
          <a:srcRect b="36140" l="3996" r="3423" t="20292"/>
          <a:stretch/>
        </p:blipFill>
        <p:spPr>
          <a:xfrm>
            <a:off x="990694" y="2057436"/>
            <a:ext cx="7238810" cy="2779886"/>
          </a:xfrm>
          <a:prstGeom prst="rect">
            <a:avLst/>
          </a:prstGeom>
          <a:noFill/>
          <a:ln>
            <a:noFill/>
          </a:ln>
        </p:spPr>
      </p:pic>
      <p:sp>
        <p:nvSpPr>
          <p:cNvPr id="153" name="Google Shape;153;p5"/>
          <p:cNvSpPr txBox="1"/>
          <p:nvPr/>
        </p:nvSpPr>
        <p:spPr>
          <a:xfrm>
            <a:off x="1295486" y="1447852"/>
            <a:ext cx="6705424"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Calibri"/>
                <a:ea typeface="Calibri"/>
                <a:cs typeface="Calibri"/>
                <a:sym typeface="Calibri"/>
              </a:rPr>
              <a:t>Increased rate of child abduction from incubation wards questioning the reputation of your hospital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6"/>
          <p:cNvSpPr txBox="1"/>
          <p:nvPr/>
        </p:nvSpPr>
        <p:spPr>
          <a:xfrm>
            <a:off x="685902" y="4267178"/>
            <a:ext cx="8077170" cy="206210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600">
                <a:solidFill>
                  <a:srgbClr val="31859B"/>
                </a:solidFill>
                <a:latin typeface="Calibri"/>
                <a:ea typeface="Calibri"/>
                <a:cs typeface="Calibri"/>
                <a:sym typeface="Calibri"/>
              </a:rPr>
              <a:t>Effective Monitoring</a:t>
            </a:r>
            <a:endParaRPr/>
          </a:p>
          <a:p>
            <a:pPr indent="-285750" lvl="0" marL="285750" marR="0" rtl="0" algn="just">
              <a:spcBef>
                <a:spcPts val="0"/>
              </a:spcBef>
              <a:spcAft>
                <a:spcPts val="0"/>
              </a:spcAft>
              <a:buClr>
                <a:schemeClr val="dk1"/>
              </a:buClr>
              <a:buSzPts val="1600"/>
              <a:buFont typeface="Arial"/>
              <a:buChar char="•"/>
            </a:pPr>
            <a:r>
              <a:rPr b="1" lang="en-US" sz="1600">
                <a:solidFill>
                  <a:schemeClr val="dk1"/>
                </a:solidFill>
                <a:latin typeface="Calibri"/>
                <a:ea typeface="Calibri"/>
                <a:cs typeface="Calibri"/>
                <a:sym typeface="Calibri"/>
              </a:rPr>
              <a:t>Cost effective patient monitoring setup 24*7: </a:t>
            </a:r>
            <a:r>
              <a:rPr lang="en-US" sz="1600">
                <a:solidFill>
                  <a:schemeClr val="dk1"/>
                </a:solidFill>
                <a:latin typeface="Calibri"/>
                <a:ea typeface="Calibri"/>
                <a:cs typeface="Calibri"/>
                <a:sym typeface="Calibri"/>
              </a:rPr>
              <a:t>Cascading, Sequencing and Camera Grouping </a:t>
            </a:r>
            <a:endParaRPr/>
          </a:p>
          <a:p>
            <a:pPr indent="-285750" lvl="0" marL="285750" marR="0" rtl="0" algn="just">
              <a:spcBef>
                <a:spcPts val="0"/>
              </a:spcBef>
              <a:spcAft>
                <a:spcPts val="0"/>
              </a:spcAft>
              <a:buClr>
                <a:schemeClr val="dk1"/>
              </a:buClr>
              <a:buSzPts val="1600"/>
              <a:buFont typeface="Arial"/>
              <a:buChar char="•"/>
            </a:pPr>
            <a:r>
              <a:rPr b="1" lang="en-US" sz="1600">
                <a:solidFill>
                  <a:schemeClr val="dk1"/>
                </a:solidFill>
                <a:latin typeface="Calibri"/>
                <a:ea typeface="Calibri"/>
                <a:cs typeface="Calibri"/>
                <a:sym typeface="Calibri"/>
              </a:rPr>
              <a:t>Monitor patients from anywhere, anytime: </a:t>
            </a:r>
            <a:r>
              <a:rPr lang="en-US" sz="1600">
                <a:solidFill>
                  <a:schemeClr val="dk1"/>
                </a:solidFill>
                <a:latin typeface="Calibri"/>
                <a:ea typeface="Calibri"/>
                <a:cs typeface="Calibri"/>
                <a:sym typeface="Calibri"/>
              </a:rPr>
              <a:t>Mobile App </a:t>
            </a:r>
            <a:endParaRPr/>
          </a:p>
          <a:p>
            <a:pPr indent="-285750" lvl="0" marL="285750" marR="0" rtl="0" algn="just">
              <a:spcBef>
                <a:spcPts val="0"/>
              </a:spcBef>
              <a:spcAft>
                <a:spcPts val="0"/>
              </a:spcAft>
              <a:buClr>
                <a:schemeClr val="dk1"/>
              </a:buClr>
              <a:buSzPts val="1600"/>
              <a:buFont typeface="Arial"/>
              <a:buChar char="•"/>
            </a:pPr>
            <a:r>
              <a:rPr b="1" lang="en-US" sz="1600">
                <a:solidFill>
                  <a:schemeClr val="dk1"/>
                </a:solidFill>
                <a:latin typeface="Calibri"/>
                <a:ea typeface="Calibri"/>
                <a:cs typeface="Calibri"/>
                <a:sym typeface="Calibri"/>
              </a:rPr>
              <a:t>Restrict patients with psychiatric/neurological conditions from leaving their wards: </a:t>
            </a:r>
            <a:r>
              <a:rPr lang="en-US" sz="1600">
                <a:solidFill>
                  <a:schemeClr val="dk1"/>
                </a:solidFill>
                <a:latin typeface="Calibri"/>
                <a:ea typeface="Calibri"/>
                <a:cs typeface="Calibri"/>
                <a:sym typeface="Calibri"/>
              </a:rPr>
              <a:t>E-map </a:t>
            </a:r>
            <a:endParaRPr/>
          </a:p>
          <a:p>
            <a:pPr indent="0" lvl="0" marL="0" marR="0" rtl="0" algn="just">
              <a:spcBef>
                <a:spcPts val="0"/>
              </a:spcBef>
              <a:spcAft>
                <a:spcPts val="0"/>
              </a:spcAft>
              <a:buNone/>
            </a:pPr>
            <a:r>
              <a:rPr b="1" lang="en-US" sz="1600">
                <a:solidFill>
                  <a:srgbClr val="31859B"/>
                </a:solidFill>
                <a:latin typeface="Calibri"/>
                <a:ea typeface="Calibri"/>
                <a:cs typeface="Calibri"/>
                <a:sym typeface="Calibri"/>
              </a:rPr>
              <a:t>Early Detection and Instant Notification</a:t>
            </a:r>
            <a:endParaRPr/>
          </a:p>
          <a:p>
            <a:pPr indent="-285750" lvl="0" marL="285750" marR="0" rtl="0" algn="just">
              <a:spcBef>
                <a:spcPts val="0"/>
              </a:spcBef>
              <a:spcAft>
                <a:spcPts val="0"/>
              </a:spcAft>
              <a:buClr>
                <a:schemeClr val="dk1"/>
              </a:buClr>
              <a:buSzPts val="1600"/>
              <a:buFont typeface="Arial"/>
              <a:buChar char="•"/>
            </a:pPr>
            <a:r>
              <a:rPr b="1" lang="en-US" sz="1600">
                <a:solidFill>
                  <a:schemeClr val="dk1"/>
                </a:solidFill>
                <a:latin typeface="Calibri"/>
                <a:ea typeface="Calibri"/>
                <a:cs typeface="Calibri"/>
                <a:sym typeface="Calibri"/>
              </a:rPr>
              <a:t>Prevent theft of expensive surgical equipment: </a:t>
            </a:r>
            <a:r>
              <a:rPr lang="en-US" sz="1600">
                <a:solidFill>
                  <a:schemeClr val="dk1"/>
                </a:solidFill>
                <a:latin typeface="Calibri"/>
                <a:ea typeface="Calibri"/>
                <a:cs typeface="Calibri"/>
                <a:sym typeface="Calibri"/>
              </a:rPr>
              <a:t>Missing Object Detection and time based IVA’s like Intrusion Detection, Trip Wire, etc. and Instant Notifications like E-mail, SMS, Alarms, etc.</a:t>
            </a:r>
            <a:endParaRPr/>
          </a:p>
        </p:txBody>
      </p:sp>
      <p:sp>
        <p:nvSpPr>
          <p:cNvPr id="160" name="Google Shape;160;p6"/>
          <p:cNvSpPr/>
          <p:nvPr/>
        </p:nvSpPr>
        <p:spPr>
          <a:xfrm>
            <a:off x="71433" y="787625"/>
            <a:ext cx="2160976" cy="46487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US" sz="1800">
                <a:solidFill>
                  <a:srgbClr val="31859B"/>
                </a:solidFill>
                <a:latin typeface="Calibri"/>
                <a:ea typeface="Calibri"/>
                <a:cs typeface="Calibri"/>
                <a:sym typeface="Calibri"/>
              </a:rPr>
              <a:t>1. Real-time Security</a:t>
            </a:r>
            <a:endParaRPr/>
          </a:p>
        </p:txBody>
      </p:sp>
      <p:grpSp>
        <p:nvGrpSpPr>
          <p:cNvPr id="161" name="Google Shape;161;p6"/>
          <p:cNvGrpSpPr/>
          <p:nvPr/>
        </p:nvGrpSpPr>
        <p:grpSpPr>
          <a:xfrm>
            <a:off x="91630" y="381080"/>
            <a:ext cx="1904520" cy="380990"/>
            <a:chOff x="91630" y="152486"/>
            <a:chExt cx="1904520" cy="380990"/>
          </a:xfrm>
        </p:grpSpPr>
        <p:grpSp>
          <p:nvGrpSpPr>
            <p:cNvPr id="162" name="Google Shape;162;p6"/>
            <p:cNvGrpSpPr/>
            <p:nvPr/>
          </p:nvGrpSpPr>
          <p:grpSpPr>
            <a:xfrm>
              <a:off x="152516" y="533476"/>
              <a:ext cx="1573984" cy="0"/>
              <a:chOff x="192622" y="457255"/>
              <a:chExt cx="1904520" cy="0"/>
            </a:xfrm>
          </p:grpSpPr>
          <p:cxnSp>
            <p:nvCxnSpPr>
              <p:cNvPr id="163" name="Google Shape;163;p6"/>
              <p:cNvCxnSpPr/>
              <p:nvPr/>
            </p:nvCxnSpPr>
            <p:spPr>
              <a:xfrm>
                <a:off x="207936" y="457255"/>
                <a:ext cx="1889206" cy="0"/>
              </a:xfrm>
              <a:prstGeom prst="straightConnector1">
                <a:avLst/>
              </a:prstGeom>
              <a:solidFill>
                <a:schemeClr val="accent1"/>
              </a:solidFill>
              <a:ln cap="flat" cmpd="sng" w="28575">
                <a:solidFill>
                  <a:srgbClr val="01A3B0"/>
                </a:solidFill>
                <a:prstDash val="solid"/>
                <a:round/>
                <a:headEnd len="sm" w="sm" type="none"/>
                <a:tailEnd len="sm" w="sm" type="none"/>
              </a:ln>
            </p:spPr>
          </p:cxnSp>
          <p:cxnSp>
            <p:nvCxnSpPr>
              <p:cNvPr id="164" name="Google Shape;164;p6"/>
              <p:cNvCxnSpPr/>
              <p:nvPr/>
            </p:nvCxnSpPr>
            <p:spPr>
              <a:xfrm>
                <a:off x="192622" y="457255"/>
                <a:ext cx="1290353" cy="0"/>
              </a:xfrm>
              <a:prstGeom prst="straightConnector1">
                <a:avLst/>
              </a:prstGeom>
              <a:solidFill>
                <a:schemeClr val="accent1"/>
              </a:solidFill>
              <a:ln cap="flat" cmpd="sng" w="28575">
                <a:solidFill>
                  <a:srgbClr val="663300"/>
                </a:solidFill>
                <a:prstDash val="solid"/>
                <a:round/>
                <a:headEnd len="sm" w="sm" type="none"/>
                <a:tailEnd len="sm" w="sm" type="none"/>
              </a:ln>
            </p:spPr>
          </p:cxnSp>
        </p:grpSp>
        <p:sp>
          <p:nvSpPr>
            <p:cNvPr id="165" name="Google Shape;165;p6"/>
            <p:cNvSpPr txBox="1"/>
            <p:nvPr/>
          </p:nvSpPr>
          <p:spPr>
            <a:xfrm>
              <a:off x="91630" y="152486"/>
              <a:ext cx="19045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Our Solution</a:t>
              </a:r>
              <a:endParaRPr/>
            </a:p>
          </p:txBody>
        </p:sp>
      </p:grpSp>
      <p:pic>
        <p:nvPicPr>
          <p:cNvPr descr="C:\Users\Nidhi\Google Drive\SATATYA\SOCIAL MEDIA PROMOTION\Healthcare\Hospital_Remote Monitoring.jpg" id="166" name="Google Shape;166;p6"/>
          <p:cNvPicPr preferRelativeResize="0"/>
          <p:nvPr/>
        </p:nvPicPr>
        <p:blipFill rotWithShape="1">
          <a:blip r:embed="rId3">
            <a:alphaModFix/>
          </a:blip>
          <a:srcRect b="0" l="0" r="0" t="0"/>
          <a:stretch/>
        </p:blipFill>
        <p:spPr>
          <a:xfrm>
            <a:off x="2486425" y="914466"/>
            <a:ext cx="4523911" cy="3057760"/>
          </a:xfrm>
          <a:prstGeom prst="rect">
            <a:avLst/>
          </a:prstGeom>
          <a:noFill/>
          <a:ln>
            <a:noFill/>
          </a:ln>
        </p:spPr>
      </p:pic>
      <p:sp>
        <p:nvSpPr>
          <p:cNvPr id="167" name="Google Shape;167;p6"/>
          <p:cNvSpPr txBox="1"/>
          <p:nvPr/>
        </p:nvSpPr>
        <p:spPr>
          <a:xfrm>
            <a:off x="1809823" y="1266060"/>
            <a:ext cx="5524355" cy="33855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Worried about your patients when you are not at you hospital?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pic>
        <p:nvPicPr>
          <p:cNvPr descr="C:\Users\Nidhi\Google Drive\SATATYA\SOCIAL MEDIA PROMOTION\Hospitality\Hotels_Integrations.jpg" id="173" name="Google Shape;173;p7"/>
          <p:cNvPicPr preferRelativeResize="0"/>
          <p:nvPr/>
        </p:nvPicPr>
        <p:blipFill rotWithShape="1">
          <a:blip r:embed="rId3">
            <a:alphaModFix/>
          </a:blip>
          <a:srcRect b="0" l="0" r="0" t="0"/>
          <a:stretch/>
        </p:blipFill>
        <p:spPr>
          <a:xfrm>
            <a:off x="2009204" y="1295456"/>
            <a:ext cx="5125593" cy="2782924"/>
          </a:xfrm>
          <a:prstGeom prst="rect">
            <a:avLst/>
          </a:prstGeom>
          <a:noFill/>
          <a:ln>
            <a:noFill/>
          </a:ln>
        </p:spPr>
      </p:pic>
      <p:sp>
        <p:nvSpPr>
          <p:cNvPr id="174" name="Google Shape;174;p7"/>
          <p:cNvSpPr txBox="1"/>
          <p:nvPr/>
        </p:nvSpPr>
        <p:spPr>
          <a:xfrm>
            <a:off x="685720" y="4343376"/>
            <a:ext cx="8153368" cy="156966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600"/>
              <a:buFont typeface="Arial"/>
              <a:buChar char="•"/>
            </a:pPr>
            <a:r>
              <a:rPr b="1" lang="en-US" sz="1600">
                <a:solidFill>
                  <a:schemeClr val="dk1"/>
                </a:solidFill>
                <a:latin typeface="Calibri"/>
                <a:ea typeface="Calibri"/>
                <a:cs typeface="Calibri"/>
                <a:sym typeface="Calibri"/>
              </a:rPr>
              <a:t>Avoid risks of overcrowding: </a:t>
            </a:r>
            <a:r>
              <a:rPr lang="en-US" sz="1600">
                <a:solidFill>
                  <a:schemeClr val="dk1"/>
                </a:solidFill>
                <a:latin typeface="Calibri"/>
                <a:ea typeface="Calibri"/>
                <a:cs typeface="Calibri"/>
                <a:sym typeface="Calibri"/>
              </a:rPr>
              <a:t>Crowd Management and Vehicle Management to alert the security when number of people increases more than limit</a:t>
            </a:r>
            <a:endParaRPr b="1" sz="16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600"/>
              <a:buFont typeface="Arial"/>
              <a:buChar char="•"/>
            </a:pPr>
            <a:r>
              <a:rPr b="1" lang="en-US" sz="1600">
                <a:solidFill>
                  <a:schemeClr val="dk1"/>
                </a:solidFill>
                <a:latin typeface="Calibri"/>
                <a:ea typeface="Calibri"/>
                <a:cs typeface="Calibri"/>
                <a:sym typeface="Calibri"/>
              </a:rPr>
              <a:t>Ensure quick and easy evacuation in case of emergencies: </a:t>
            </a:r>
            <a:r>
              <a:rPr lang="en-US" sz="1600">
                <a:solidFill>
                  <a:schemeClr val="dk1"/>
                </a:solidFill>
                <a:latin typeface="Calibri"/>
                <a:ea typeface="Calibri"/>
                <a:cs typeface="Calibri"/>
                <a:sym typeface="Calibri"/>
              </a:rPr>
              <a:t>Integration with Fire Alarms,  People Counting and Two-way Audio</a:t>
            </a:r>
            <a:endParaRPr/>
          </a:p>
          <a:p>
            <a:pPr indent="-285750" lvl="0" marL="285750" marR="0" rtl="0" algn="just">
              <a:spcBef>
                <a:spcPts val="0"/>
              </a:spcBef>
              <a:spcAft>
                <a:spcPts val="0"/>
              </a:spcAft>
              <a:buClr>
                <a:schemeClr val="dk1"/>
              </a:buClr>
              <a:buSzPts val="1600"/>
              <a:buFont typeface="Arial"/>
              <a:buChar char="•"/>
            </a:pPr>
            <a:r>
              <a:rPr b="1" lang="en-US" sz="1600">
                <a:solidFill>
                  <a:schemeClr val="dk1"/>
                </a:solidFill>
                <a:latin typeface="Calibri"/>
                <a:ea typeface="Calibri"/>
                <a:cs typeface="Calibri"/>
                <a:sym typeface="Calibri"/>
              </a:rPr>
              <a:t>Prevent drug diversion: </a:t>
            </a:r>
            <a:r>
              <a:rPr lang="en-US" sz="1600">
                <a:solidFill>
                  <a:schemeClr val="dk1"/>
                </a:solidFill>
                <a:latin typeface="Calibri"/>
                <a:ea typeface="Calibri"/>
                <a:cs typeface="Calibri"/>
                <a:sym typeface="Calibri"/>
              </a:rPr>
              <a:t>Integration with billing software to capture snapshot on each billing transaction and Loitering</a:t>
            </a:r>
            <a:endParaRPr b="1" sz="1600">
              <a:solidFill>
                <a:schemeClr val="dk1"/>
              </a:solidFill>
              <a:latin typeface="Calibri"/>
              <a:ea typeface="Calibri"/>
              <a:cs typeface="Calibri"/>
              <a:sym typeface="Calibri"/>
            </a:endParaRPr>
          </a:p>
        </p:txBody>
      </p:sp>
      <p:sp>
        <p:nvSpPr>
          <p:cNvPr id="175" name="Google Shape;175;p7"/>
          <p:cNvSpPr/>
          <p:nvPr/>
        </p:nvSpPr>
        <p:spPr>
          <a:xfrm>
            <a:off x="74761" y="787625"/>
            <a:ext cx="1858522" cy="50783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US" sz="1800">
                <a:solidFill>
                  <a:srgbClr val="31859B"/>
                </a:solidFill>
                <a:latin typeface="Calibri"/>
                <a:ea typeface="Calibri"/>
                <a:cs typeface="Calibri"/>
                <a:sym typeface="Calibri"/>
              </a:rPr>
              <a:t>2. Improve Safety</a:t>
            </a:r>
            <a:endParaRPr/>
          </a:p>
        </p:txBody>
      </p:sp>
      <p:grpSp>
        <p:nvGrpSpPr>
          <p:cNvPr id="176" name="Google Shape;176;p7"/>
          <p:cNvGrpSpPr/>
          <p:nvPr/>
        </p:nvGrpSpPr>
        <p:grpSpPr>
          <a:xfrm>
            <a:off x="91630" y="381080"/>
            <a:ext cx="1904520" cy="380990"/>
            <a:chOff x="91630" y="152486"/>
            <a:chExt cx="1904520" cy="380990"/>
          </a:xfrm>
        </p:grpSpPr>
        <p:grpSp>
          <p:nvGrpSpPr>
            <p:cNvPr id="177" name="Google Shape;177;p7"/>
            <p:cNvGrpSpPr/>
            <p:nvPr/>
          </p:nvGrpSpPr>
          <p:grpSpPr>
            <a:xfrm>
              <a:off x="152516" y="533476"/>
              <a:ext cx="1573984" cy="0"/>
              <a:chOff x="192622" y="457255"/>
              <a:chExt cx="1904520" cy="0"/>
            </a:xfrm>
          </p:grpSpPr>
          <p:cxnSp>
            <p:nvCxnSpPr>
              <p:cNvPr id="178" name="Google Shape;178;p7"/>
              <p:cNvCxnSpPr/>
              <p:nvPr/>
            </p:nvCxnSpPr>
            <p:spPr>
              <a:xfrm>
                <a:off x="207936" y="457255"/>
                <a:ext cx="1889206" cy="0"/>
              </a:xfrm>
              <a:prstGeom prst="straightConnector1">
                <a:avLst/>
              </a:prstGeom>
              <a:solidFill>
                <a:schemeClr val="accent1"/>
              </a:solidFill>
              <a:ln cap="flat" cmpd="sng" w="28575">
                <a:solidFill>
                  <a:srgbClr val="01A3B0"/>
                </a:solidFill>
                <a:prstDash val="solid"/>
                <a:round/>
                <a:headEnd len="sm" w="sm" type="none"/>
                <a:tailEnd len="sm" w="sm" type="none"/>
              </a:ln>
            </p:spPr>
          </p:cxnSp>
          <p:cxnSp>
            <p:nvCxnSpPr>
              <p:cNvPr id="179" name="Google Shape;179;p7"/>
              <p:cNvCxnSpPr/>
              <p:nvPr/>
            </p:nvCxnSpPr>
            <p:spPr>
              <a:xfrm>
                <a:off x="192622" y="457255"/>
                <a:ext cx="1290353" cy="0"/>
              </a:xfrm>
              <a:prstGeom prst="straightConnector1">
                <a:avLst/>
              </a:prstGeom>
              <a:solidFill>
                <a:schemeClr val="accent1"/>
              </a:solidFill>
              <a:ln cap="flat" cmpd="sng" w="28575">
                <a:solidFill>
                  <a:srgbClr val="663300"/>
                </a:solidFill>
                <a:prstDash val="solid"/>
                <a:round/>
                <a:headEnd len="sm" w="sm" type="none"/>
                <a:tailEnd len="sm" w="sm" type="none"/>
              </a:ln>
            </p:spPr>
          </p:cxnSp>
        </p:grpSp>
        <p:sp>
          <p:nvSpPr>
            <p:cNvPr id="180" name="Google Shape;180;p7"/>
            <p:cNvSpPr txBox="1"/>
            <p:nvPr/>
          </p:nvSpPr>
          <p:spPr>
            <a:xfrm>
              <a:off x="91630" y="152486"/>
              <a:ext cx="19045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Our Solution</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8"/>
          <p:cNvSpPr txBox="1"/>
          <p:nvPr/>
        </p:nvSpPr>
        <p:spPr>
          <a:xfrm>
            <a:off x="838298" y="4419574"/>
            <a:ext cx="7620286" cy="156966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600"/>
              <a:buFont typeface="Arial"/>
              <a:buChar char="•"/>
            </a:pPr>
            <a:r>
              <a:rPr b="1" lang="en-US" sz="1600">
                <a:solidFill>
                  <a:schemeClr val="dk1"/>
                </a:solidFill>
                <a:latin typeface="Calibri"/>
                <a:ea typeface="Calibri"/>
                <a:cs typeface="Calibri"/>
                <a:sym typeface="Calibri"/>
              </a:rPr>
              <a:t>Prevent false insurance claims: </a:t>
            </a:r>
            <a:r>
              <a:rPr lang="en-US" sz="1600">
                <a:solidFill>
                  <a:schemeClr val="dk1"/>
                </a:solidFill>
                <a:latin typeface="Calibri"/>
                <a:ea typeface="Calibri"/>
                <a:cs typeface="Calibri"/>
                <a:sym typeface="Calibri"/>
              </a:rPr>
              <a:t>Time and Event Based Playback</a:t>
            </a:r>
            <a:endParaRPr b="1" sz="16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600"/>
              <a:buFont typeface="Arial"/>
              <a:buChar char="•"/>
            </a:pPr>
            <a:r>
              <a:rPr b="1" lang="en-US" sz="1600">
                <a:solidFill>
                  <a:schemeClr val="dk1"/>
                </a:solidFill>
                <a:latin typeface="Calibri"/>
                <a:ea typeface="Calibri"/>
                <a:cs typeface="Calibri"/>
                <a:sym typeface="Calibri"/>
              </a:rPr>
              <a:t>Avoid malpractice or questions in case of failed surgeries: </a:t>
            </a:r>
            <a:r>
              <a:rPr lang="en-US" sz="1600">
                <a:solidFill>
                  <a:schemeClr val="dk1"/>
                </a:solidFill>
                <a:latin typeface="Calibri"/>
                <a:ea typeface="Calibri"/>
                <a:cs typeface="Calibri"/>
                <a:sym typeface="Calibri"/>
              </a:rPr>
              <a:t>Camera-wise playback </a:t>
            </a:r>
            <a:endParaRPr b="1" sz="16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600"/>
              <a:buFont typeface="Arial"/>
              <a:buChar char="•"/>
            </a:pPr>
            <a:r>
              <a:rPr b="1" lang="en-US" sz="1600">
                <a:solidFill>
                  <a:schemeClr val="dk1"/>
                </a:solidFill>
                <a:latin typeface="Calibri"/>
                <a:ea typeface="Calibri"/>
                <a:cs typeface="Calibri"/>
                <a:sym typeface="Calibri"/>
              </a:rPr>
              <a:t>Safeguard visual evidences in events like a police case: </a:t>
            </a:r>
            <a:r>
              <a:rPr lang="en-US" sz="1600">
                <a:solidFill>
                  <a:schemeClr val="dk1"/>
                </a:solidFill>
                <a:latin typeface="Calibri"/>
                <a:ea typeface="Calibri"/>
                <a:cs typeface="Calibri"/>
                <a:sym typeface="Calibri"/>
              </a:rPr>
              <a:t>Evidence Lock, Clip Export and NAS/FTP Support</a:t>
            </a:r>
            <a:endParaRPr b="1" sz="16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600"/>
              <a:buFont typeface="Arial"/>
              <a:buChar char="•"/>
            </a:pPr>
            <a:r>
              <a:rPr b="1" lang="en-US" sz="1600">
                <a:solidFill>
                  <a:schemeClr val="dk1"/>
                </a:solidFill>
                <a:latin typeface="Calibri"/>
                <a:ea typeface="Calibri"/>
                <a:cs typeface="Calibri"/>
                <a:sym typeface="Calibri"/>
              </a:rPr>
              <a:t>Store recordings for higher number of days &amp; at half the cost: </a:t>
            </a:r>
            <a:r>
              <a:rPr lang="en-US" sz="1600">
                <a:solidFill>
                  <a:schemeClr val="dk1"/>
                </a:solidFill>
                <a:latin typeface="Calibri"/>
                <a:ea typeface="Calibri"/>
                <a:cs typeface="Calibri"/>
                <a:sym typeface="Calibri"/>
              </a:rPr>
              <a:t>Adaptive Recording, Camera-wise Recording Retention</a:t>
            </a:r>
            <a:endParaRPr b="1" sz="1600">
              <a:solidFill>
                <a:schemeClr val="dk1"/>
              </a:solidFill>
              <a:latin typeface="Calibri"/>
              <a:ea typeface="Calibri"/>
              <a:cs typeface="Calibri"/>
              <a:sym typeface="Calibri"/>
            </a:endParaRPr>
          </a:p>
        </p:txBody>
      </p:sp>
      <p:sp>
        <p:nvSpPr>
          <p:cNvPr id="187" name="Google Shape;187;p8"/>
          <p:cNvSpPr/>
          <p:nvPr/>
        </p:nvSpPr>
        <p:spPr>
          <a:xfrm>
            <a:off x="87830" y="794544"/>
            <a:ext cx="2241704" cy="50783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US" sz="1800">
                <a:solidFill>
                  <a:srgbClr val="31859B"/>
                </a:solidFill>
                <a:latin typeface="Calibri"/>
                <a:ea typeface="Calibri"/>
                <a:cs typeface="Calibri"/>
                <a:sym typeface="Calibri"/>
              </a:rPr>
              <a:t>3. Quick Investigation</a:t>
            </a:r>
            <a:endParaRPr/>
          </a:p>
        </p:txBody>
      </p:sp>
      <p:grpSp>
        <p:nvGrpSpPr>
          <p:cNvPr id="188" name="Google Shape;188;p8"/>
          <p:cNvGrpSpPr/>
          <p:nvPr/>
        </p:nvGrpSpPr>
        <p:grpSpPr>
          <a:xfrm>
            <a:off x="91630" y="381080"/>
            <a:ext cx="1904520" cy="380990"/>
            <a:chOff x="91630" y="152486"/>
            <a:chExt cx="1904520" cy="380990"/>
          </a:xfrm>
        </p:grpSpPr>
        <p:grpSp>
          <p:nvGrpSpPr>
            <p:cNvPr id="189" name="Google Shape;189;p8"/>
            <p:cNvGrpSpPr/>
            <p:nvPr/>
          </p:nvGrpSpPr>
          <p:grpSpPr>
            <a:xfrm>
              <a:off x="152516" y="533476"/>
              <a:ext cx="1573984" cy="0"/>
              <a:chOff x="192622" y="457255"/>
              <a:chExt cx="1904520" cy="0"/>
            </a:xfrm>
          </p:grpSpPr>
          <p:cxnSp>
            <p:nvCxnSpPr>
              <p:cNvPr id="190" name="Google Shape;190;p8"/>
              <p:cNvCxnSpPr/>
              <p:nvPr/>
            </p:nvCxnSpPr>
            <p:spPr>
              <a:xfrm>
                <a:off x="207936" y="457255"/>
                <a:ext cx="1889206" cy="0"/>
              </a:xfrm>
              <a:prstGeom prst="straightConnector1">
                <a:avLst/>
              </a:prstGeom>
              <a:solidFill>
                <a:schemeClr val="accent1"/>
              </a:solidFill>
              <a:ln cap="flat" cmpd="sng" w="28575">
                <a:solidFill>
                  <a:srgbClr val="01A3B0"/>
                </a:solidFill>
                <a:prstDash val="solid"/>
                <a:round/>
                <a:headEnd len="sm" w="sm" type="none"/>
                <a:tailEnd len="sm" w="sm" type="none"/>
              </a:ln>
            </p:spPr>
          </p:cxnSp>
          <p:cxnSp>
            <p:nvCxnSpPr>
              <p:cNvPr id="191" name="Google Shape;191;p8"/>
              <p:cNvCxnSpPr/>
              <p:nvPr/>
            </p:nvCxnSpPr>
            <p:spPr>
              <a:xfrm>
                <a:off x="192622" y="457255"/>
                <a:ext cx="1290353" cy="0"/>
              </a:xfrm>
              <a:prstGeom prst="straightConnector1">
                <a:avLst/>
              </a:prstGeom>
              <a:solidFill>
                <a:schemeClr val="accent1"/>
              </a:solidFill>
              <a:ln cap="flat" cmpd="sng" w="28575">
                <a:solidFill>
                  <a:srgbClr val="663300"/>
                </a:solidFill>
                <a:prstDash val="solid"/>
                <a:round/>
                <a:headEnd len="sm" w="sm" type="none"/>
                <a:tailEnd len="sm" w="sm" type="none"/>
              </a:ln>
            </p:spPr>
          </p:cxnSp>
        </p:grpSp>
        <p:sp>
          <p:nvSpPr>
            <p:cNvPr id="192" name="Google Shape;192;p8"/>
            <p:cNvSpPr txBox="1"/>
            <p:nvPr/>
          </p:nvSpPr>
          <p:spPr>
            <a:xfrm>
              <a:off x="91630" y="152486"/>
              <a:ext cx="19045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Our Solution</a:t>
              </a:r>
              <a:endParaRPr/>
            </a:p>
          </p:txBody>
        </p:sp>
      </p:grpSp>
      <p:sp>
        <p:nvSpPr>
          <p:cNvPr id="193" name="Google Shape;193;p8"/>
          <p:cNvSpPr txBox="1"/>
          <p:nvPr/>
        </p:nvSpPr>
        <p:spPr>
          <a:xfrm>
            <a:off x="2200196" y="1295456"/>
            <a:ext cx="474360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Paying for patients’ or visitors’ false insurance claims?</a:t>
            </a:r>
            <a:endParaRPr/>
          </a:p>
        </p:txBody>
      </p:sp>
      <p:pic>
        <p:nvPicPr>
          <p:cNvPr descr="C:\Users\Nidhi\Google Drive\SATATYA\SOCIAL MEDIA PROMOTION\Healthcare\Hospitals_False Insurance Claims.jpg" id="194" name="Google Shape;194;p8"/>
          <p:cNvPicPr preferRelativeResize="0"/>
          <p:nvPr/>
        </p:nvPicPr>
        <p:blipFill rotWithShape="1">
          <a:blip r:embed="rId3">
            <a:alphaModFix/>
          </a:blip>
          <a:srcRect b="0" l="0" r="0" t="0"/>
          <a:stretch/>
        </p:blipFill>
        <p:spPr>
          <a:xfrm>
            <a:off x="2300840" y="1745673"/>
            <a:ext cx="4542321" cy="236218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2014-10-29T05:57:00Z</dcterms:created>
  <dc:creator>MatrixComSec Pvt.Ltd.</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1033-9.1.0.4759</vt:lpwstr>
  </property>
</Properties>
</file>