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41">
          <p15:clr>
            <a:srgbClr val="A4A3A4"/>
          </p15:clr>
        </p15:guide>
        <p15:guide id="2" pos="2880">
          <p15:clr>
            <a:srgbClr val="A4A3A4"/>
          </p15:clr>
        </p15:guide>
      </p15:sldGuideLst>
    </p:ext>
    <p:ext uri="http://customooxmlschemas.google.com/">
      <go:slidesCustomData xmlns:go="http://customooxmlschemas.google.com/" r:id="rId20" roundtripDataSignature="AMtx7mj2OR2yS0avYcjszCW5s1CuaEhtd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41"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88044b8674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88044b867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p9: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3" name="Google Shape;183;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00">
              <a:solidFill>
                <a:schemeClr val="dk1"/>
              </a:solidFill>
              <a:latin typeface="Arial"/>
              <a:ea typeface="Arial"/>
              <a:cs typeface="Arial"/>
              <a:sym typeface="Arial"/>
            </a:endParaRPr>
          </a:p>
        </p:txBody>
      </p:sp>
      <p:sp>
        <p:nvSpPr>
          <p:cNvPr id="184" name="Google Shape;184;p9: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lang="en-US"/>
              <a:t>‹#›</a:t>
            </a:fld>
            <a:endParaRP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p10: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2" name="Google Shape;192;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Limited viewing access</a:t>
            </a:r>
            <a:r>
              <a:rPr lang="en-US" sz="1200">
                <a:solidFill>
                  <a:schemeClr val="dk1"/>
                </a:solidFill>
                <a:latin typeface="Calibri"/>
                <a:ea typeface="Calibri"/>
                <a:cs typeface="Calibri"/>
                <a:sym typeface="Calibri"/>
              </a:rPr>
              <a:t> to parents: Parents can be given access to limited cameras to view how their wards are doing at school. This will increase their trust in school and will also result in peace of mind</a:t>
            </a:r>
            <a:endParaRPr/>
          </a:p>
          <a:p>
            <a:pPr indent="-285750" lvl="0" marL="285750" marR="0" rtl="0" algn="l">
              <a:spcBef>
                <a:spcPts val="36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Centralized control of multiple branches: All the branches can be monitored from a single location with the help of video surveillance. This saves huge travel time and cost</a:t>
            </a:r>
            <a:endParaRPr sz="1200">
              <a:solidFill>
                <a:schemeClr val="dk1"/>
              </a:solidFill>
              <a:latin typeface="Calibri"/>
              <a:ea typeface="Calibri"/>
              <a:cs typeface="Calibri"/>
              <a:sym typeface="Calibri"/>
            </a:endParaRPr>
          </a:p>
        </p:txBody>
      </p:sp>
      <p:sp>
        <p:nvSpPr>
          <p:cNvPr id="193" name="Google Shape;193;p10: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lang="en-US"/>
              <a:t>‹#›</a:t>
            </a:fld>
            <a:endParaRP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4" name="Shape 204"/>
        <p:cNvGrpSpPr/>
        <p:nvPr/>
      </p:nvGrpSpPr>
      <p:grpSpPr>
        <a:xfrm>
          <a:off x="0" y="0"/>
          <a:ext cx="0" cy="0"/>
          <a:chOff x="0" y="0"/>
          <a:chExt cx="0" cy="0"/>
        </a:xfrm>
      </p:grpSpPr>
      <p:sp>
        <p:nvSpPr>
          <p:cNvPr id="205" name="Google Shape;205;p11: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06" name="Google Shape;206;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00">
              <a:solidFill>
                <a:schemeClr val="dk1"/>
              </a:solidFill>
              <a:latin typeface="Arial"/>
              <a:ea typeface="Arial"/>
              <a:cs typeface="Arial"/>
              <a:sym typeface="Arial"/>
            </a:endParaRPr>
          </a:p>
        </p:txBody>
      </p:sp>
      <p:sp>
        <p:nvSpPr>
          <p:cNvPr id="207" name="Google Shape;207;p11: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lang="en-US"/>
              <a:t>‹#›</a:t>
            </a:fld>
            <a:endParaRPr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p12: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215" name="Google Shape;215;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209550" lvl="0" marL="285750" marR="0" rtl="0" algn="l">
              <a:spcBef>
                <a:spcPts val="0"/>
              </a:spcBef>
              <a:spcAft>
                <a:spcPts val="0"/>
              </a:spcAft>
              <a:buClr>
                <a:schemeClr val="dk1"/>
              </a:buClr>
              <a:buSzPts val="1200"/>
              <a:buFont typeface="Arial"/>
              <a:buNone/>
            </a:pPr>
            <a:r>
              <a:t/>
            </a:r>
            <a:endParaRPr sz="1200">
              <a:solidFill>
                <a:schemeClr val="dk1"/>
              </a:solidFill>
              <a:latin typeface="Calibri"/>
              <a:ea typeface="Calibri"/>
              <a:cs typeface="Calibri"/>
              <a:sym typeface="Calibri"/>
            </a:endParaRPr>
          </a:p>
        </p:txBody>
      </p:sp>
      <p:sp>
        <p:nvSpPr>
          <p:cNvPr id="216" name="Google Shape;216;p12: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lang="en-US"/>
              <a:t>‹#›</a:t>
            </a:fld>
            <a:endParaRPr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Google Shape;227;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p1: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7" name="Google Shape;5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00">
              <a:solidFill>
                <a:schemeClr val="dk1"/>
              </a:solidFill>
              <a:latin typeface="Arial"/>
              <a:ea typeface="Arial"/>
              <a:cs typeface="Arial"/>
              <a:sym typeface="Arial"/>
            </a:endParaRPr>
          </a:p>
        </p:txBody>
      </p:sp>
      <p:sp>
        <p:nvSpPr>
          <p:cNvPr id="58" name="Google Shape;58;p1: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b="0" i="0" lang="en-US" sz="18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p2: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3" name="Google Shape;63;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00">
              <a:solidFill>
                <a:schemeClr val="dk1"/>
              </a:solidFill>
              <a:latin typeface="Arial"/>
              <a:ea typeface="Arial"/>
              <a:cs typeface="Arial"/>
              <a:sym typeface="Arial"/>
            </a:endParaRPr>
          </a:p>
        </p:txBody>
      </p:sp>
      <p:sp>
        <p:nvSpPr>
          <p:cNvPr id="64" name="Google Shape;64;p2: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lang="en-US"/>
              <a:t>‹#›</a:t>
            </a:fld>
            <a:endParaRP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p3: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0" name="Google Shape;80;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200"/>
              <a:buFont typeface="Calibri"/>
              <a:buNone/>
            </a:pPr>
            <a:r>
              <a:rPr lang="en-US" sz="1200">
                <a:solidFill>
                  <a:schemeClr val="dk1"/>
                </a:solidFill>
                <a:latin typeface="Calibri"/>
                <a:ea typeface="Calibri"/>
                <a:cs typeface="Calibri"/>
                <a:sym typeface="Calibri"/>
              </a:rPr>
              <a:t>The capabilities of Matrix Video Surveillance are not just limited to security. It also increases productivity and quality standards across all hotel chains. This helps in providing guests with a peace of mind and a memorable experience and thereby increasing your</a:t>
            </a:r>
            <a:endParaRPr/>
          </a:p>
          <a:p>
            <a:pPr indent="0" lvl="0" marL="0" marR="0" rtl="0" algn="l">
              <a:spcBef>
                <a:spcPts val="360"/>
              </a:spcBef>
              <a:spcAft>
                <a:spcPts val="0"/>
              </a:spcAft>
              <a:buNone/>
            </a:pPr>
            <a:r>
              <a:t/>
            </a:r>
            <a:endParaRPr sz="1200">
              <a:solidFill>
                <a:schemeClr val="dk1"/>
              </a:solidFill>
              <a:latin typeface="Arial"/>
              <a:ea typeface="Arial"/>
              <a:cs typeface="Arial"/>
              <a:sym typeface="Arial"/>
            </a:endParaRPr>
          </a:p>
        </p:txBody>
      </p:sp>
      <p:sp>
        <p:nvSpPr>
          <p:cNvPr id="81" name="Google Shape;81;p3: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lang="en-US"/>
              <a:t>‹#›</a:t>
            </a:fld>
            <a:endParaRP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Google Shape;114;p4: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5" name="Google Shape;115;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00">
              <a:solidFill>
                <a:schemeClr val="dk1"/>
              </a:solidFill>
              <a:latin typeface="Arial"/>
              <a:ea typeface="Arial"/>
              <a:cs typeface="Arial"/>
              <a:sym typeface="Arial"/>
            </a:endParaRPr>
          </a:p>
        </p:txBody>
      </p:sp>
      <p:sp>
        <p:nvSpPr>
          <p:cNvPr id="116" name="Google Shape;116;p4: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lang="en-US"/>
              <a:t>‹#›</a:t>
            </a:fld>
            <a:endParaRP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p5: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5" name="Google Shape;125;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Unauthorized Access:</a:t>
            </a:r>
            <a:r>
              <a:rPr lang="en-US" sz="1200">
                <a:solidFill>
                  <a:schemeClr val="dk1"/>
                </a:solidFill>
                <a:latin typeface="Calibri"/>
                <a:ea typeface="Calibri"/>
                <a:cs typeface="Calibri"/>
                <a:sym typeface="Calibri"/>
              </a:rPr>
              <a:t> Can be of two types: outsiders entering the campus</a:t>
            </a:r>
            <a:endParaRPr/>
          </a:p>
          <a:p>
            <a:pPr indent="-285750" lvl="0" marL="285750" marR="0" rtl="0" algn="l">
              <a:spcBef>
                <a:spcPts val="36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Internal restrictions: labs where only research scholars are allowed access</a:t>
            </a:r>
            <a:endParaRPr/>
          </a:p>
          <a:p>
            <a:pPr indent="-209550" lvl="0" marL="285750" marR="0" rtl="0" algn="l">
              <a:spcBef>
                <a:spcPts val="360"/>
              </a:spcBef>
              <a:spcAft>
                <a:spcPts val="0"/>
              </a:spcAft>
              <a:buClr>
                <a:schemeClr val="dk1"/>
              </a:buClr>
              <a:buSzPts val="1200"/>
              <a:buFont typeface="Arial"/>
              <a:buNone/>
            </a:pPr>
            <a:r>
              <a:t/>
            </a:r>
            <a:endParaRPr sz="1200">
              <a:solidFill>
                <a:schemeClr val="dk1"/>
              </a:solidFill>
              <a:latin typeface="Calibri"/>
              <a:ea typeface="Calibri"/>
              <a:cs typeface="Calibri"/>
              <a:sym typeface="Calibri"/>
            </a:endParaRPr>
          </a:p>
          <a:p>
            <a:pPr indent="-285750" lvl="0" marL="285750" marR="0" rtl="0" algn="l">
              <a:spcBef>
                <a:spcPts val="36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Works as a deterrent: Video Surveillance has a psychological impact on the minds of miscreants which prevents them from indulging in misdeeds</a:t>
            </a:r>
            <a:endParaRPr/>
          </a:p>
        </p:txBody>
      </p:sp>
      <p:sp>
        <p:nvSpPr>
          <p:cNvPr id="126" name="Google Shape;126;p5: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lang="en-US"/>
              <a:t>‹#›</a:t>
            </a:fld>
            <a:endParaRP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Google Shape;143;p6: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4" name="Google Shape;144;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200">
              <a:solidFill>
                <a:schemeClr val="dk1"/>
              </a:solidFill>
              <a:latin typeface="Arial"/>
              <a:ea typeface="Arial"/>
              <a:cs typeface="Arial"/>
              <a:sym typeface="Arial"/>
            </a:endParaRPr>
          </a:p>
        </p:txBody>
      </p:sp>
      <p:sp>
        <p:nvSpPr>
          <p:cNvPr id="145" name="Google Shape;145;p6: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lang="en-US"/>
              <a:t>‹#›</a:t>
            </a:fld>
            <a:endParaRP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3" name="Shape 153"/>
        <p:cNvGrpSpPr/>
        <p:nvPr/>
      </p:nvGrpSpPr>
      <p:grpSpPr>
        <a:xfrm>
          <a:off x="0" y="0"/>
          <a:ext cx="0" cy="0"/>
          <a:chOff x="0" y="0"/>
          <a:chExt cx="0" cy="0"/>
        </a:xfrm>
      </p:grpSpPr>
      <p:sp>
        <p:nvSpPr>
          <p:cNvPr id="154" name="Google Shape;154;p7: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5" name="Google Shape;155;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285750" lvl="0" marL="285750" marR="0" rtl="0" algn="l">
              <a:spcBef>
                <a:spcPts val="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Two way audio allows you to record reach and every lecture for future reference.</a:t>
            </a:r>
            <a:r>
              <a:rPr lang="en-US" sz="1200">
                <a:solidFill>
                  <a:schemeClr val="dk1"/>
                </a:solidFill>
                <a:latin typeface="Calibri"/>
                <a:ea typeface="Calibri"/>
                <a:cs typeface="Calibri"/>
                <a:sym typeface="Calibri"/>
              </a:rPr>
              <a:t> This can be used if any student is absent for health reasons/ representing institute at sporting events/ seminars or for revision</a:t>
            </a:r>
            <a:endParaRPr/>
          </a:p>
          <a:p>
            <a:pPr indent="-285750" lvl="0" marL="285750" marR="0" rtl="0" algn="l">
              <a:spcBef>
                <a:spcPts val="36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Using the same clips, performance of teachers can also be evaluated whether they are adhering to university standards</a:t>
            </a:r>
            <a:endParaRPr/>
          </a:p>
          <a:p>
            <a:pPr indent="-285750" lvl="0" marL="285750" marR="0" rtl="0" algn="l">
              <a:spcBef>
                <a:spcPts val="360"/>
              </a:spcBef>
              <a:spcAft>
                <a:spcPts val="0"/>
              </a:spcAft>
              <a:buClr>
                <a:schemeClr val="dk1"/>
              </a:buClr>
              <a:buSzPts val="1200"/>
              <a:buFont typeface="Arial"/>
              <a:buChar char="•"/>
            </a:pPr>
            <a:r>
              <a:rPr lang="en-US" sz="1200">
                <a:solidFill>
                  <a:schemeClr val="dk1"/>
                </a:solidFill>
                <a:latin typeface="Calibri"/>
                <a:ea typeface="Calibri"/>
                <a:cs typeface="Calibri"/>
                <a:sym typeface="Calibri"/>
              </a:rPr>
              <a:t>Integration with library management software allows taking a video clip whenever a book is issued through the software. This fixes accountability in case a book goes missing</a:t>
            </a:r>
            <a:endParaRPr sz="1200">
              <a:solidFill>
                <a:schemeClr val="dk1"/>
              </a:solidFill>
              <a:latin typeface="Calibri"/>
              <a:ea typeface="Calibri"/>
              <a:cs typeface="Calibri"/>
              <a:sym typeface="Calibri"/>
            </a:endParaRPr>
          </a:p>
        </p:txBody>
      </p:sp>
      <p:sp>
        <p:nvSpPr>
          <p:cNvPr id="156" name="Google Shape;156;p7: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lang="en-US"/>
              <a:t>‹#›</a:t>
            </a:fld>
            <a:endParaRPr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p8:notes"/>
          <p:cNvSpPr/>
          <p:nvPr>
            <p:ph idx="2" type="sldImg"/>
          </p:nvPr>
        </p:nvSpPr>
        <p:spPr>
          <a:xfrm>
            <a:off x="1370013" y="1143000"/>
            <a:ext cx="4116387" cy="30861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9" name="Google Shape;169;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n-US" sz="1200">
                <a:solidFill>
                  <a:schemeClr val="dk1"/>
                </a:solidFill>
                <a:latin typeface="Arial"/>
                <a:ea typeface="Arial"/>
                <a:cs typeface="Arial"/>
                <a:sym typeface="Arial"/>
              </a:rPr>
              <a:t>Public announcement system allows addressing individual classes/ or group of classes together, so that instructions can be passed on to students and teachers within no time</a:t>
            </a:r>
            <a:endParaRPr/>
          </a:p>
          <a:p>
            <a:pPr indent="0" lvl="0" marL="0" marR="0" rtl="0" algn="l">
              <a:spcBef>
                <a:spcPts val="360"/>
              </a:spcBef>
              <a:spcAft>
                <a:spcPts val="0"/>
              </a:spcAft>
              <a:buNone/>
            </a:pPr>
            <a:r>
              <a:t/>
            </a:r>
            <a:endParaRPr sz="1200">
              <a:solidFill>
                <a:schemeClr val="dk1"/>
              </a:solidFill>
              <a:latin typeface="Arial"/>
              <a:ea typeface="Arial"/>
              <a:cs typeface="Arial"/>
              <a:sym typeface="Arial"/>
            </a:endParaRPr>
          </a:p>
          <a:p>
            <a:pPr indent="0" lvl="0" marL="0" marR="0" rtl="0" algn="l">
              <a:spcBef>
                <a:spcPts val="360"/>
              </a:spcBef>
              <a:spcAft>
                <a:spcPts val="0"/>
              </a:spcAft>
              <a:buNone/>
            </a:pPr>
            <a:r>
              <a:rPr lang="en-US" sz="1200">
                <a:solidFill>
                  <a:schemeClr val="dk1"/>
                </a:solidFill>
                <a:latin typeface="Arial"/>
                <a:ea typeface="Arial"/>
                <a:cs typeface="Arial"/>
                <a:sym typeface="Arial"/>
              </a:rPr>
              <a:t>Intrusion will give a notification in case any student tries to jump over the boundary wall</a:t>
            </a:r>
            <a:endParaRPr sz="1200">
              <a:solidFill>
                <a:schemeClr val="dk1"/>
              </a:solidFill>
              <a:latin typeface="Arial"/>
              <a:ea typeface="Arial"/>
              <a:cs typeface="Arial"/>
              <a:sym typeface="Arial"/>
            </a:endParaRPr>
          </a:p>
        </p:txBody>
      </p:sp>
      <p:sp>
        <p:nvSpPr>
          <p:cNvPr id="170" name="Google Shape;170;p8:notes"/>
          <p:cNvSpPr txBox="1"/>
          <p:nvPr>
            <p:ph idx="12" type="sldNum"/>
          </p:nvPr>
        </p:nvSpPr>
        <p:spPr>
          <a:xfrm>
            <a:off x="3883025" y="8683625"/>
            <a:ext cx="2971800" cy="460375"/>
          </a:xfrm>
          <a:prstGeom prst="rect">
            <a:avLst/>
          </a:prstGeom>
          <a:noFill/>
          <a:ln>
            <a:noFill/>
          </a:ln>
        </p:spPr>
        <p:txBody>
          <a:bodyPr anchorCtr="0" anchor="b" bIns="47250" lIns="94525" spcFirstLastPara="1" rIns="94525" wrap="square" tIns="47250">
            <a:noAutofit/>
          </a:bodyPr>
          <a:lstStyle/>
          <a:p>
            <a:pPr indent="0" lvl="0" marL="0" rtl="0" algn="r">
              <a:spcBef>
                <a:spcPts val="0"/>
              </a:spcBef>
              <a:spcAft>
                <a:spcPts val="0"/>
              </a:spcAft>
              <a:buClr>
                <a:schemeClr val="dk1"/>
              </a:buClr>
              <a:buSzPts val="1800"/>
              <a:buNone/>
            </a:pPr>
            <a:fld id="{00000000-1234-1234-1234-123412341234}" type="slidenum">
              <a:rPr lang="en-US"/>
              <a:t>‹#›</a:t>
            </a:fld>
            <a:endParaRP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g88044b8674_0_10"/>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g88044b8674_0_10"/>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g88044b8674_0_10"/>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g88044b8674_0_45"/>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g88044b8674_0_45"/>
          <p:cNvSpPr txBox="1"/>
          <p:nvPr>
            <p:ph idx="1" type="body"/>
          </p:nvPr>
        </p:nvSpPr>
        <p:spPr>
          <a:xfrm>
            <a:off x="311700" y="4202967"/>
            <a:ext cx="8520600" cy="17343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g88044b8674_0_45"/>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g88044b8674_0_49"/>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g88044b8674_0_14"/>
          <p:cNvSpPr txBox="1"/>
          <p:nvPr>
            <p:ph type="title"/>
          </p:nvPr>
        </p:nvSpPr>
        <p:spPr>
          <a:xfrm>
            <a:off x="311700" y="2867800"/>
            <a:ext cx="8520600" cy="11223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g88044b8674_0_14"/>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g88044b8674_0_17"/>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g88044b8674_0_17"/>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g88044b8674_0_17"/>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g88044b8674_0_21"/>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g88044b8674_0_21"/>
          <p:cNvSpPr txBox="1"/>
          <p:nvPr>
            <p:ph idx="1" type="body"/>
          </p:nvPr>
        </p:nvSpPr>
        <p:spPr>
          <a:xfrm>
            <a:off x="3117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g88044b8674_0_21"/>
          <p:cNvSpPr txBox="1"/>
          <p:nvPr>
            <p:ph idx="2" type="body"/>
          </p:nvPr>
        </p:nvSpPr>
        <p:spPr>
          <a:xfrm>
            <a:off x="48324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g88044b8674_0_21"/>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g88044b8674_0_2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g88044b8674_0_26"/>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g88044b8674_0_29"/>
          <p:cNvSpPr txBox="1"/>
          <p:nvPr>
            <p:ph type="title"/>
          </p:nvPr>
        </p:nvSpPr>
        <p:spPr>
          <a:xfrm>
            <a:off x="311700" y="740800"/>
            <a:ext cx="2808000" cy="1007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g88044b8674_0_29"/>
          <p:cNvSpPr txBox="1"/>
          <p:nvPr>
            <p:ph idx="1" type="body"/>
          </p:nvPr>
        </p:nvSpPr>
        <p:spPr>
          <a:xfrm>
            <a:off x="311700" y="1852800"/>
            <a:ext cx="2808000" cy="42393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g88044b8674_0_29"/>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g88044b8674_0_33"/>
          <p:cNvSpPr txBox="1"/>
          <p:nvPr>
            <p:ph type="title"/>
          </p:nvPr>
        </p:nvSpPr>
        <p:spPr>
          <a:xfrm>
            <a:off x="490250" y="600200"/>
            <a:ext cx="6367800" cy="54543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g88044b8674_0_33"/>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g88044b8674_0_36"/>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g88044b8674_0_36"/>
          <p:cNvSpPr txBox="1"/>
          <p:nvPr>
            <p:ph type="title"/>
          </p:nvPr>
        </p:nvSpPr>
        <p:spPr>
          <a:xfrm>
            <a:off x="265500" y="1644233"/>
            <a:ext cx="4045200" cy="19764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g88044b8674_0_36"/>
          <p:cNvSpPr txBox="1"/>
          <p:nvPr>
            <p:ph idx="1" type="subTitle"/>
          </p:nvPr>
        </p:nvSpPr>
        <p:spPr>
          <a:xfrm>
            <a:off x="265500" y="3737433"/>
            <a:ext cx="4045200" cy="16467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g88044b8674_0_36"/>
          <p:cNvSpPr txBox="1"/>
          <p:nvPr>
            <p:ph idx="2" type="body"/>
          </p:nvPr>
        </p:nvSpPr>
        <p:spPr>
          <a:xfrm>
            <a:off x="4939500" y="965433"/>
            <a:ext cx="3837000" cy="49269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g88044b8674_0_36"/>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g88044b8674_0_42"/>
          <p:cNvSpPr txBox="1"/>
          <p:nvPr>
            <p:ph idx="1" type="body"/>
          </p:nvPr>
        </p:nvSpPr>
        <p:spPr>
          <a:xfrm>
            <a:off x="311700" y="5640767"/>
            <a:ext cx="5998800" cy="80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g88044b8674_0_4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g88044b8674_0_6"/>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g88044b8674_0_6"/>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g88044b8674_0_6"/>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1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1.xml"/><Relationship Id="rId3" Type="http://schemas.openxmlformats.org/officeDocument/2006/relationships/image" Target="../media/image1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image" Target="../media/image15.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 Id="rId3"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4.jpg"/><Relationship Id="rId4" Type="http://schemas.openxmlformats.org/officeDocument/2006/relationships/image" Target="../media/image3.jpg"/><Relationship Id="rId5"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17.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1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10.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9.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1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g88044b8674_0_0"/>
          <p:cNvPicPr preferRelativeResize="0"/>
          <p:nvPr/>
        </p:nvPicPr>
        <p:blipFill>
          <a:blip r:embed="rId3">
            <a:alphaModFix/>
          </a:blip>
          <a:stretch>
            <a:fillRect/>
          </a:stretch>
        </p:blipFill>
        <p:spPr>
          <a:xfrm>
            <a:off x="1728788" y="2947988"/>
            <a:ext cx="5686425" cy="9620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9"/>
          <p:cNvSpPr txBox="1"/>
          <p:nvPr/>
        </p:nvSpPr>
        <p:spPr>
          <a:xfrm>
            <a:off x="173304" y="5562544"/>
            <a:ext cx="853417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187" name="Google Shape;187;p9"/>
          <p:cNvSpPr/>
          <p:nvPr/>
        </p:nvSpPr>
        <p:spPr>
          <a:xfrm>
            <a:off x="1143090" y="2844605"/>
            <a:ext cx="8000910" cy="660593"/>
          </a:xfrm>
          <a:prstGeom prst="rect">
            <a:avLst/>
          </a:prstGeom>
          <a:solidFill>
            <a:srgbClr val="47AFAD"/>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lt1"/>
              </a:buClr>
              <a:buSzPts val="2800"/>
              <a:buFont typeface="Arial"/>
              <a:buNone/>
            </a:pPr>
            <a:r>
              <a:rPr b="1" lang="en-US" sz="2800">
                <a:solidFill>
                  <a:schemeClr val="lt1"/>
                </a:solidFill>
                <a:latin typeface="Calibri"/>
                <a:ea typeface="Calibri"/>
                <a:cs typeface="Calibri"/>
                <a:sym typeface="Calibri"/>
              </a:rPr>
              <a:t>Enhanced Guardian Satisfaction </a:t>
            </a:r>
            <a:endParaRPr/>
          </a:p>
        </p:txBody>
      </p:sp>
      <p:sp>
        <p:nvSpPr>
          <p:cNvPr id="188" name="Google Shape;188;p9"/>
          <p:cNvSpPr/>
          <p:nvPr/>
        </p:nvSpPr>
        <p:spPr>
          <a:xfrm rot="5400000">
            <a:off x="-37762" y="2643332"/>
            <a:ext cx="1180110" cy="1063137"/>
          </a:xfrm>
          <a:prstGeom prst="hexagon">
            <a:avLst>
              <a:gd fmla="val 25000" name="adj"/>
              <a:gd fmla="val 115470" name="vf"/>
            </a:avLst>
          </a:prstGeom>
          <a:solidFill>
            <a:srgbClr val="47AFA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pic>
        <p:nvPicPr>
          <p:cNvPr descr="C:\Users\Nidhi\Downloads\woman-with-girl.png" id="189" name="Google Shape;189;p9"/>
          <p:cNvPicPr preferRelativeResize="0"/>
          <p:nvPr/>
        </p:nvPicPr>
        <p:blipFill rotWithShape="1">
          <a:blip r:embed="rId3">
            <a:alphaModFix/>
          </a:blip>
          <a:srcRect b="0" l="0" r="0" t="0"/>
          <a:stretch/>
        </p:blipFill>
        <p:spPr>
          <a:xfrm>
            <a:off x="249318" y="2763822"/>
            <a:ext cx="741376" cy="74137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Google Shape;195;p10"/>
          <p:cNvSpPr txBox="1"/>
          <p:nvPr/>
        </p:nvSpPr>
        <p:spPr>
          <a:xfrm>
            <a:off x="533506" y="4190980"/>
            <a:ext cx="8305582" cy="830997"/>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Limited viewing access to parents: </a:t>
            </a:r>
            <a:r>
              <a:rPr lang="en-US" sz="1600">
                <a:solidFill>
                  <a:schemeClr val="dk1"/>
                </a:solidFill>
                <a:latin typeface="Calibri"/>
                <a:ea typeface="Calibri"/>
                <a:cs typeface="Calibri"/>
                <a:sym typeface="Calibri"/>
              </a:rPr>
              <a:t>User Defined Roles and Rights, SATATYA SIGHT</a:t>
            </a:r>
            <a:endParaRPr/>
          </a:p>
          <a:p>
            <a:pPr indent="-285750" lvl="0" marL="285750" marR="0" rtl="0" algn="just">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Centralized Control of Multiple Branches: </a:t>
            </a:r>
            <a:r>
              <a:rPr lang="en-US" sz="1600">
                <a:solidFill>
                  <a:schemeClr val="dk1"/>
                </a:solidFill>
                <a:latin typeface="Calibri"/>
                <a:ea typeface="Calibri"/>
                <a:cs typeface="Calibri"/>
                <a:sym typeface="Calibri"/>
              </a:rPr>
              <a:t>Multi-display,  Smart Client</a:t>
            </a:r>
            <a:endParaRPr/>
          </a:p>
          <a:p>
            <a:pPr indent="-285750" lvl="0" marL="285750" marR="0" rtl="0" algn="just">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Notification to parents on wards reaching/leaving school: </a:t>
            </a:r>
            <a:r>
              <a:rPr lang="en-US" sz="1600">
                <a:solidFill>
                  <a:schemeClr val="dk1"/>
                </a:solidFill>
                <a:latin typeface="Calibri"/>
                <a:ea typeface="Calibri"/>
                <a:cs typeface="Calibri"/>
                <a:sym typeface="Calibri"/>
              </a:rPr>
              <a:t>Integration with Access Control</a:t>
            </a:r>
            <a:endParaRPr/>
          </a:p>
        </p:txBody>
      </p:sp>
      <p:sp>
        <p:nvSpPr>
          <p:cNvPr id="196" name="Google Shape;196;p10"/>
          <p:cNvSpPr/>
          <p:nvPr/>
        </p:nvSpPr>
        <p:spPr>
          <a:xfrm>
            <a:off x="33654" y="787625"/>
            <a:ext cx="3319178" cy="463525"/>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None/>
            </a:pPr>
            <a:r>
              <a:rPr b="1" lang="en-US" sz="1800">
                <a:solidFill>
                  <a:srgbClr val="31859B"/>
                </a:solidFill>
                <a:latin typeface="Calibri"/>
                <a:ea typeface="Calibri"/>
                <a:cs typeface="Calibri"/>
                <a:sym typeface="Calibri"/>
              </a:rPr>
              <a:t>3. Enhance Guardian Satisfaction</a:t>
            </a:r>
            <a:endParaRPr/>
          </a:p>
        </p:txBody>
      </p:sp>
      <p:grpSp>
        <p:nvGrpSpPr>
          <p:cNvPr id="197" name="Google Shape;197;p10"/>
          <p:cNvGrpSpPr/>
          <p:nvPr/>
        </p:nvGrpSpPr>
        <p:grpSpPr>
          <a:xfrm>
            <a:off x="91630" y="381080"/>
            <a:ext cx="1904520" cy="380990"/>
            <a:chOff x="91630" y="152486"/>
            <a:chExt cx="1904520" cy="380990"/>
          </a:xfrm>
        </p:grpSpPr>
        <p:grpSp>
          <p:nvGrpSpPr>
            <p:cNvPr id="198" name="Google Shape;198;p10"/>
            <p:cNvGrpSpPr/>
            <p:nvPr/>
          </p:nvGrpSpPr>
          <p:grpSpPr>
            <a:xfrm>
              <a:off x="152516" y="533476"/>
              <a:ext cx="1573984" cy="0"/>
              <a:chOff x="192622" y="457255"/>
              <a:chExt cx="1904520" cy="0"/>
            </a:xfrm>
          </p:grpSpPr>
          <p:cxnSp>
            <p:nvCxnSpPr>
              <p:cNvPr id="199" name="Google Shape;199;p10"/>
              <p:cNvCxnSpPr/>
              <p:nvPr/>
            </p:nvCxnSpPr>
            <p:spPr>
              <a:xfrm>
                <a:off x="207936" y="457255"/>
                <a:ext cx="1889206" cy="0"/>
              </a:xfrm>
              <a:prstGeom prst="straightConnector1">
                <a:avLst/>
              </a:prstGeom>
              <a:solidFill>
                <a:schemeClr val="accent1"/>
              </a:solidFill>
              <a:ln cap="flat" cmpd="sng" w="28575">
                <a:solidFill>
                  <a:srgbClr val="01A3B0"/>
                </a:solidFill>
                <a:prstDash val="solid"/>
                <a:round/>
                <a:headEnd len="sm" w="sm" type="none"/>
                <a:tailEnd len="sm" w="sm" type="none"/>
              </a:ln>
            </p:spPr>
          </p:cxnSp>
          <p:cxnSp>
            <p:nvCxnSpPr>
              <p:cNvPr id="200" name="Google Shape;200;p10"/>
              <p:cNvCxnSpPr/>
              <p:nvPr/>
            </p:nvCxnSpPr>
            <p:spPr>
              <a:xfrm>
                <a:off x="192622" y="457255"/>
                <a:ext cx="1290353" cy="0"/>
              </a:xfrm>
              <a:prstGeom prst="straightConnector1">
                <a:avLst/>
              </a:prstGeom>
              <a:solidFill>
                <a:schemeClr val="accent1"/>
              </a:solidFill>
              <a:ln cap="flat" cmpd="sng" w="28575">
                <a:solidFill>
                  <a:srgbClr val="663300"/>
                </a:solidFill>
                <a:prstDash val="solid"/>
                <a:round/>
                <a:headEnd len="sm" w="sm" type="none"/>
                <a:tailEnd len="sm" w="sm" type="none"/>
              </a:ln>
            </p:spPr>
          </p:cxnSp>
        </p:grpSp>
        <p:sp>
          <p:nvSpPr>
            <p:cNvPr id="201" name="Google Shape;201;p10"/>
            <p:cNvSpPr txBox="1"/>
            <p:nvPr/>
          </p:nvSpPr>
          <p:spPr>
            <a:xfrm>
              <a:off x="91630" y="152486"/>
              <a:ext cx="190452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Our Solution</a:t>
              </a:r>
              <a:endParaRPr/>
            </a:p>
          </p:txBody>
        </p:sp>
      </p:grpSp>
      <p:pic>
        <p:nvPicPr>
          <p:cNvPr id="202" name="Google Shape;202;p10"/>
          <p:cNvPicPr preferRelativeResize="0"/>
          <p:nvPr/>
        </p:nvPicPr>
        <p:blipFill rotWithShape="1">
          <a:blip r:embed="rId3">
            <a:alphaModFix/>
          </a:blip>
          <a:srcRect b="0" l="0" r="0" t="0"/>
          <a:stretch/>
        </p:blipFill>
        <p:spPr>
          <a:xfrm>
            <a:off x="1601890" y="1320812"/>
            <a:ext cx="5940220" cy="2412980"/>
          </a:xfrm>
          <a:prstGeom prst="rect">
            <a:avLst/>
          </a:prstGeom>
          <a:noFill/>
          <a:ln>
            <a:noFill/>
          </a:ln>
        </p:spPr>
      </p:pic>
      <p:sp>
        <p:nvSpPr>
          <p:cNvPr id="203" name="Google Shape;203;p10"/>
          <p:cNvSpPr/>
          <p:nvPr/>
        </p:nvSpPr>
        <p:spPr>
          <a:xfrm>
            <a:off x="1732729" y="1436194"/>
            <a:ext cx="5678542" cy="369332"/>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Parents skeptical of their wards going to school regularly?</a:t>
            </a:r>
            <a:endParaRPr sz="1800">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11"/>
          <p:cNvSpPr txBox="1"/>
          <p:nvPr/>
        </p:nvSpPr>
        <p:spPr>
          <a:xfrm>
            <a:off x="173304" y="5562544"/>
            <a:ext cx="853417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210" name="Google Shape;210;p11"/>
          <p:cNvSpPr/>
          <p:nvPr/>
        </p:nvSpPr>
        <p:spPr>
          <a:xfrm>
            <a:off x="1143090" y="2844605"/>
            <a:ext cx="8000910" cy="660593"/>
          </a:xfrm>
          <a:prstGeom prst="rect">
            <a:avLst/>
          </a:prstGeom>
          <a:solidFill>
            <a:srgbClr val="47AFAD"/>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lt1"/>
              </a:buClr>
              <a:buSzPts val="2800"/>
              <a:buFont typeface="Arial"/>
              <a:buNone/>
            </a:pPr>
            <a:r>
              <a:rPr b="1" lang="en-US" sz="2800">
                <a:solidFill>
                  <a:schemeClr val="lt1"/>
                </a:solidFill>
                <a:latin typeface="Calibri"/>
                <a:ea typeface="Calibri"/>
                <a:cs typeface="Calibri"/>
                <a:sym typeface="Calibri"/>
              </a:rPr>
              <a:t>Ease of Use </a:t>
            </a:r>
            <a:endParaRPr/>
          </a:p>
        </p:txBody>
      </p:sp>
      <p:sp>
        <p:nvSpPr>
          <p:cNvPr id="211" name="Google Shape;211;p11"/>
          <p:cNvSpPr/>
          <p:nvPr/>
        </p:nvSpPr>
        <p:spPr>
          <a:xfrm rot="5400000">
            <a:off x="-37762" y="2643332"/>
            <a:ext cx="1180110" cy="1063137"/>
          </a:xfrm>
          <a:prstGeom prst="hexagon">
            <a:avLst>
              <a:gd fmla="val 25000" name="adj"/>
              <a:gd fmla="val 115470" name="vf"/>
            </a:avLst>
          </a:prstGeom>
          <a:solidFill>
            <a:srgbClr val="47AFA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pic>
        <p:nvPicPr>
          <p:cNvPr descr="C:\Users\Nidhi\Downloads\tactile-left-movement.png" id="212" name="Google Shape;212;p11"/>
          <p:cNvPicPr preferRelativeResize="0"/>
          <p:nvPr/>
        </p:nvPicPr>
        <p:blipFill rotWithShape="1">
          <a:blip r:embed="rId3">
            <a:alphaModFix/>
          </a:blip>
          <a:srcRect b="0" l="0" r="0" t="0"/>
          <a:stretch/>
        </p:blipFill>
        <p:spPr>
          <a:xfrm>
            <a:off x="224569" y="2811552"/>
            <a:ext cx="655447" cy="65544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Google Shape;218;p12"/>
          <p:cNvSpPr txBox="1"/>
          <p:nvPr/>
        </p:nvSpPr>
        <p:spPr>
          <a:xfrm>
            <a:off x="838298" y="4798792"/>
            <a:ext cx="7695998"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Easy Playback: </a:t>
            </a:r>
            <a:r>
              <a:rPr lang="en-US" sz="1600">
                <a:solidFill>
                  <a:schemeClr val="dk1"/>
                </a:solidFill>
                <a:latin typeface="Calibri"/>
                <a:ea typeface="Calibri"/>
                <a:cs typeface="Calibri"/>
                <a:sym typeface="Calibri"/>
              </a:rPr>
              <a:t>Synchronous/Asynchronous Playback, Investigation in playback </a:t>
            </a:r>
            <a:endParaRPr/>
          </a:p>
          <a:p>
            <a:pPr indent="-285750" lvl="0" marL="285750" marR="0" rtl="0" algn="l">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Ease of Use: </a:t>
            </a:r>
            <a:r>
              <a:rPr lang="en-US" sz="1600">
                <a:solidFill>
                  <a:schemeClr val="dk1"/>
                </a:solidFill>
                <a:latin typeface="Calibri"/>
                <a:ea typeface="Calibri"/>
                <a:cs typeface="Calibri"/>
                <a:sym typeface="Calibri"/>
              </a:rPr>
              <a:t>Clip export in .avi format</a:t>
            </a:r>
            <a:endParaRPr/>
          </a:p>
          <a:p>
            <a:pPr indent="-285750" lvl="0" marL="285750" marR="0" rtl="0" algn="l">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Ease of Monitoring</a:t>
            </a:r>
            <a:r>
              <a:rPr lang="en-US" sz="1600">
                <a:solidFill>
                  <a:schemeClr val="dk1"/>
                </a:solidFill>
                <a:latin typeface="Calibri"/>
                <a:ea typeface="Calibri"/>
                <a:cs typeface="Calibri"/>
                <a:sym typeface="Calibri"/>
              </a:rPr>
              <a:t>: Cascading</a:t>
            </a:r>
            <a:endParaRPr/>
          </a:p>
          <a:p>
            <a:pPr indent="-285750" lvl="0" marL="285750" marR="0" rtl="0" algn="l">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Easy Backup: </a:t>
            </a:r>
            <a:r>
              <a:rPr lang="en-US" sz="1600">
                <a:solidFill>
                  <a:schemeClr val="dk1"/>
                </a:solidFill>
                <a:latin typeface="Calibri"/>
                <a:ea typeface="Calibri"/>
                <a:cs typeface="Calibri"/>
                <a:sym typeface="Calibri"/>
              </a:rPr>
              <a:t>Backup over FTP/NAS</a:t>
            </a:r>
            <a:endParaRPr/>
          </a:p>
          <a:p>
            <a:pPr indent="-285750" lvl="0" marL="285750" marR="0" rtl="0" algn="l">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Storage Optimization: </a:t>
            </a:r>
            <a:r>
              <a:rPr lang="en-US" sz="1600">
                <a:solidFill>
                  <a:schemeClr val="dk1"/>
                </a:solidFill>
                <a:latin typeface="Calibri"/>
                <a:ea typeface="Calibri"/>
                <a:cs typeface="Calibri"/>
                <a:sym typeface="Calibri"/>
              </a:rPr>
              <a:t>Adaptive Recording,  Camera-wise Recording Retention</a:t>
            </a:r>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219" name="Google Shape;219;p12"/>
          <p:cNvSpPr/>
          <p:nvPr/>
        </p:nvSpPr>
        <p:spPr>
          <a:xfrm>
            <a:off x="76318" y="787625"/>
            <a:ext cx="1505733" cy="464871"/>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None/>
            </a:pPr>
            <a:r>
              <a:rPr b="1" lang="en-US" sz="1800">
                <a:solidFill>
                  <a:srgbClr val="31859B"/>
                </a:solidFill>
                <a:latin typeface="Calibri"/>
                <a:ea typeface="Calibri"/>
                <a:cs typeface="Calibri"/>
                <a:sym typeface="Calibri"/>
              </a:rPr>
              <a:t>4. Ease of Use</a:t>
            </a:r>
            <a:endParaRPr/>
          </a:p>
        </p:txBody>
      </p:sp>
      <p:grpSp>
        <p:nvGrpSpPr>
          <p:cNvPr id="220" name="Google Shape;220;p12"/>
          <p:cNvGrpSpPr/>
          <p:nvPr/>
        </p:nvGrpSpPr>
        <p:grpSpPr>
          <a:xfrm>
            <a:off x="91630" y="381080"/>
            <a:ext cx="1904520" cy="380990"/>
            <a:chOff x="91630" y="152486"/>
            <a:chExt cx="1904520" cy="380990"/>
          </a:xfrm>
        </p:grpSpPr>
        <p:grpSp>
          <p:nvGrpSpPr>
            <p:cNvPr id="221" name="Google Shape;221;p12"/>
            <p:cNvGrpSpPr/>
            <p:nvPr/>
          </p:nvGrpSpPr>
          <p:grpSpPr>
            <a:xfrm>
              <a:off x="152516" y="533476"/>
              <a:ext cx="1573984" cy="0"/>
              <a:chOff x="192622" y="457255"/>
              <a:chExt cx="1904520" cy="0"/>
            </a:xfrm>
          </p:grpSpPr>
          <p:cxnSp>
            <p:nvCxnSpPr>
              <p:cNvPr id="222" name="Google Shape;222;p12"/>
              <p:cNvCxnSpPr/>
              <p:nvPr/>
            </p:nvCxnSpPr>
            <p:spPr>
              <a:xfrm>
                <a:off x="207936" y="457255"/>
                <a:ext cx="1889206" cy="0"/>
              </a:xfrm>
              <a:prstGeom prst="straightConnector1">
                <a:avLst/>
              </a:prstGeom>
              <a:solidFill>
                <a:schemeClr val="accent1"/>
              </a:solidFill>
              <a:ln cap="flat" cmpd="sng" w="28575">
                <a:solidFill>
                  <a:srgbClr val="01A3B0"/>
                </a:solidFill>
                <a:prstDash val="solid"/>
                <a:round/>
                <a:headEnd len="sm" w="sm" type="none"/>
                <a:tailEnd len="sm" w="sm" type="none"/>
              </a:ln>
            </p:spPr>
          </p:cxnSp>
          <p:cxnSp>
            <p:nvCxnSpPr>
              <p:cNvPr id="223" name="Google Shape;223;p12"/>
              <p:cNvCxnSpPr/>
              <p:nvPr/>
            </p:nvCxnSpPr>
            <p:spPr>
              <a:xfrm>
                <a:off x="192622" y="457255"/>
                <a:ext cx="1290353" cy="0"/>
              </a:xfrm>
              <a:prstGeom prst="straightConnector1">
                <a:avLst/>
              </a:prstGeom>
              <a:solidFill>
                <a:schemeClr val="accent1"/>
              </a:solidFill>
              <a:ln cap="flat" cmpd="sng" w="28575">
                <a:solidFill>
                  <a:srgbClr val="663300"/>
                </a:solidFill>
                <a:prstDash val="solid"/>
                <a:round/>
                <a:headEnd len="sm" w="sm" type="none"/>
                <a:tailEnd len="sm" w="sm" type="none"/>
              </a:ln>
            </p:spPr>
          </p:cxnSp>
        </p:grpSp>
        <p:sp>
          <p:nvSpPr>
            <p:cNvPr id="224" name="Google Shape;224;p12"/>
            <p:cNvSpPr txBox="1"/>
            <p:nvPr/>
          </p:nvSpPr>
          <p:spPr>
            <a:xfrm>
              <a:off x="91630" y="152486"/>
              <a:ext cx="190452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Our Solution</a:t>
              </a:r>
              <a:endParaRPr/>
            </a:p>
          </p:txBody>
        </p:sp>
      </p:grpSp>
      <p:pic>
        <p:nvPicPr>
          <p:cNvPr id="225" name="Google Shape;225;p12"/>
          <p:cNvPicPr preferRelativeResize="0"/>
          <p:nvPr/>
        </p:nvPicPr>
        <p:blipFill rotWithShape="1">
          <a:blip r:embed="rId3">
            <a:alphaModFix/>
          </a:blip>
          <a:srcRect b="0" l="0" r="0" t="0"/>
          <a:stretch/>
        </p:blipFill>
        <p:spPr>
          <a:xfrm>
            <a:off x="1873081" y="1320884"/>
            <a:ext cx="5397838" cy="3174887"/>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229" name="Shape 229"/>
        <p:cNvGrpSpPr/>
        <p:nvPr/>
      </p:nvGrpSpPr>
      <p:grpSpPr>
        <a:xfrm>
          <a:off x="0" y="0"/>
          <a:ext cx="0" cy="0"/>
          <a:chOff x="0" y="0"/>
          <a:chExt cx="0" cy="0"/>
        </a:xfrm>
      </p:grpSpPr>
      <p:sp>
        <p:nvSpPr>
          <p:cNvPr id="230" name="Google Shape;230;p13"/>
          <p:cNvSpPr/>
          <p:nvPr/>
        </p:nvSpPr>
        <p:spPr>
          <a:xfrm>
            <a:off x="3913875" y="2895614"/>
            <a:ext cx="4571880" cy="1323439"/>
          </a:xfrm>
          <a:prstGeom prst="rect">
            <a:avLst/>
          </a:prstGeom>
          <a:noFill/>
          <a:ln>
            <a:noFill/>
          </a:ln>
        </p:spPr>
        <p:txBody>
          <a:bodyPr anchorCtr="0" anchor="t" bIns="45700" lIns="91425" spcFirstLastPara="1" rIns="91425" wrap="square" tIns="45700">
            <a:spAutoFit/>
          </a:bodyPr>
          <a:lstStyle/>
          <a:p>
            <a:pPr indent="-342900" lvl="0" marL="342900" marR="0" rtl="0" algn="l">
              <a:spcBef>
                <a:spcPts val="0"/>
              </a:spcBef>
              <a:spcAft>
                <a:spcPts val="0"/>
              </a:spcAft>
              <a:buClr>
                <a:schemeClr val="dk1"/>
              </a:buClr>
              <a:buSzPts val="2000"/>
              <a:buFont typeface="Arial"/>
              <a:buChar char="•"/>
            </a:pPr>
            <a:r>
              <a:rPr b="1" lang="en-US" sz="2000">
                <a:solidFill>
                  <a:schemeClr val="dk1"/>
                </a:solidFill>
                <a:latin typeface="Calibri"/>
                <a:ea typeface="Calibri"/>
                <a:cs typeface="Calibri"/>
                <a:sym typeface="Calibri"/>
              </a:rPr>
              <a:t>Increased Security</a:t>
            </a:r>
            <a:endParaRPr/>
          </a:p>
          <a:p>
            <a:pPr indent="-342900" lvl="0" marL="342900" marR="0" rtl="0" algn="l">
              <a:spcBef>
                <a:spcPts val="0"/>
              </a:spcBef>
              <a:spcAft>
                <a:spcPts val="0"/>
              </a:spcAft>
              <a:buClr>
                <a:schemeClr val="dk1"/>
              </a:buClr>
              <a:buSzPts val="2000"/>
              <a:buFont typeface="Arial"/>
              <a:buChar char="•"/>
            </a:pPr>
            <a:r>
              <a:rPr b="1" lang="en-US" sz="2000">
                <a:solidFill>
                  <a:schemeClr val="dk1"/>
                </a:solidFill>
                <a:latin typeface="Calibri"/>
                <a:ea typeface="Calibri"/>
                <a:cs typeface="Calibri"/>
                <a:sym typeface="Calibri"/>
              </a:rPr>
              <a:t>Enhanced Productivity and Discipline</a:t>
            </a:r>
            <a:endParaRPr/>
          </a:p>
          <a:p>
            <a:pPr indent="-342900" lvl="0" marL="342900" marR="0" rtl="0" algn="l">
              <a:spcBef>
                <a:spcPts val="0"/>
              </a:spcBef>
              <a:spcAft>
                <a:spcPts val="0"/>
              </a:spcAft>
              <a:buClr>
                <a:schemeClr val="dk1"/>
              </a:buClr>
              <a:buSzPts val="2000"/>
              <a:buFont typeface="Arial"/>
              <a:buChar char="•"/>
            </a:pPr>
            <a:r>
              <a:rPr b="1" lang="en-US" sz="2000">
                <a:solidFill>
                  <a:schemeClr val="dk1"/>
                </a:solidFill>
                <a:latin typeface="Calibri"/>
                <a:ea typeface="Calibri"/>
                <a:cs typeface="Calibri"/>
                <a:sym typeface="Calibri"/>
              </a:rPr>
              <a:t>Increased Parent Satisfaction</a:t>
            </a:r>
            <a:endParaRPr/>
          </a:p>
          <a:p>
            <a:pPr indent="-342900" lvl="0" marL="342900" marR="0" rtl="0" algn="l">
              <a:spcBef>
                <a:spcPts val="0"/>
              </a:spcBef>
              <a:spcAft>
                <a:spcPts val="0"/>
              </a:spcAft>
              <a:buClr>
                <a:schemeClr val="dk1"/>
              </a:buClr>
              <a:buSzPts val="2000"/>
              <a:buFont typeface="Arial"/>
              <a:buChar char="•"/>
            </a:pPr>
            <a:r>
              <a:rPr b="1" lang="en-US" sz="2000">
                <a:solidFill>
                  <a:schemeClr val="dk1"/>
                </a:solidFill>
                <a:latin typeface="Calibri"/>
                <a:ea typeface="Calibri"/>
                <a:cs typeface="Calibri"/>
                <a:sym typeface="Calibri"/>
              </a:rPr>
              <a:t>Ease of Use</a:t>
            </a:r>
            <a:endParaRPr/>
          </a:p>
        </p:txBody>
      </p:sp>
      <p:sp>
        <p:nvSpPr>
          <p:cNvPr id="231" name="Google Shape;231;p13"/>
          <p:cNvSpPr/>
          <p:nvPr/>
        </p:nvSpPr>
        <p:spPr>
          <a:xfrm>
            <a:off x="3913875" y="2297688"/>
            <a:ext cx="4410887"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000">
                <a:solidFill>
                  <a:schemeClr val="lt1"/>
                </a:solidFill>
                <a:latin typeface="Calibri"/>
                <a:ea typeface="Calibri"/>
                <a:cs typeface="Calibri"/>
                <a:sym typeface="Calibri"/>
              </a:rPr>
              <a:t>Expect More: Value for money Solution </a:t>
            </a:r>
            <a:endParaRPr sz="2000">
              <a:solidFill>
                <a:schemeClr val="lt1"/>
              </a:solidFill>
              <a:latin typeface="Calibri"/>
              <a:ea typeface="Calibri"/>
              <a:cs typeface="Calibri"/>
              <a:sym typeface="Calibri"/>
            </a:endParaRPr>
          </a:p>
        </p:txBody>
      </p:sp>
      <p:sp>
        <p:nvSpPr>
          <p:cNvPr id="232" name="Google Shape;232;p13"/>
          <p:cNvSpPr/>
          <p:nvPr/>
        </p:nvSpPr>
        <p:spPr>
          <a:xfrm>
            <a:off x="6864606" y="6095930"/>
            <a:ext cx="1721882"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800">
                <a:solidFill>
                  <a:schemeClr val="dk1"/>
                </a:solidFill>
                <a:latin typeface="Calibri"/>
                <a:ea typeface="Calibri"/>
                <a:cs typeface="Calibri"/>
                <a:sym typeface="Calibri"/>
              </a:rPr>
              <a:t>Thank You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9" name="Shape 59"/>
        <p:cNvGrpSpPr/>
        <p:nvPr/>
      </p:nvGrpSpPr>
      <p:grpSpPr>
        <a:xfrm>
          <a:off x="0" y="0"/>
          <a:ext cx="0" cy="0"/>
          <a:chOff x="0" y="0"/>
          <a:chExt cx="0" cy="0"/>
        </a:xfrm>
      </p:grpSpPr>
      <p:sp>
        <p:nvSpPr>
          <p:cNvPr id="60" name="Google Shape;60;p1"/>
          <p:cNvSpPr/>
          <p:nvPr/>
        </p:nvSpPr>
        <p:spPr>
          <a:xfrm>
            <a:off x="3429030" y="2895613"/>
            <a:ext cx="5181464" cy="138499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Clr>
                <a:schemeClr val="dk1"/>
              </a:buClr>
              <a:buSzPts val="2800"/>
              <a:buFont typeface="Arial"/>
              <a:buNone/>
            </a:pPr>
            <a:r>
              <a:rPr b="1" i="0" lang="en-US" sz="2800" u="none" cap="none" strike="noStrike">
                <a:solidFill>
                  <a:schemeClr val="dk1"/>
                </a:solidFill>
                <a:latin typeface="Calibri"/>
                <a:ea typeface="Calibri"/>
                <a:cs typeface="Calibri"/>
                <a:sym typeface="Calibri"/>
              </a:rPr>
              <a:t>Matrix Video Surveillance Solution for Education</a:t>
            </a:r>
            <a:endParaRPr/>
          </a:p>
          <a:p>
            <a:pPr indent="0" lvl="0" marL="0" marR="0" rtl="0" algn="ctr">
              <a:spcBef>
                <a:spcPts val="0"/>
              </a:spcBef>
              <a:spcAft>
                <a:spcPts val="0"/>
              </a:spcAft>
              <a:buClr>
                <a:schemeClr val="dk1"/>
              </a:buClr>
              <a:buSzPts val="2800"/>
              <a:buFont typeface="Arial"/>
              <a:buNone/>
            </a:pPr>
            <a:r>
              <a:t/>
            </a:r>
            <a:endParaRPr b="1" i="0" sz="28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Google Shape;66;p2"/>
          <p:cNvSpPr txBox="1"/>
          <p:nvPr/>
        </p:nvSpPr>
        <p:spPr>
          <a:xfrm>
            <a:off x="304800" y="1498507"/>
            <a:ext cx="4571992" cy="4673621"/>
          </a:xfrm>
          <a:prstGeom prst="rect">
            <a:avLst/>
          </a:prstGeom>
          <a:noFill/>
          <a:ln>
            <a:noFill/>
          </a:ln>
        </p:spPr>
        <p:txBody>
          <a:bodyPr anchorCtr="0" anchor="t" bIns="45700" lIns="91425" spcFirstLastPara="1" rIns="91425" wrap="square" tIns="45700">
            <a:noAutofit/>
          </a:bodyPr>
          <a:lstStyle/>
          <a:p>
            <a:pPr indent="-231775" lvl="0" marL="231775" marR="0" rtl="0" algn="l">
              <a:lnSpc>
                <a:spcPct val="150000"/>
              </a:lnSpc>
              <a:spcBef>
                <a:spcPts val="0"/>
              </a:spcBef>
              <a:spcAft>
                <a:spcPts val="0"/>
              </a:spcAft>
              <a:buClr>
                <a:srgbClr val="A5A5A5"/>
              </a:buClr>
              <a:buSzPts val="1800"/>
              <a:buFont typeface="Calibri"/>
              <a:buChar char="•"/>
            </a:pPr>
            <a:r>
              <a:rPr b="0" i="0" lang="en-US" sz="1800" u="none" cap="none" strike="noStrike">
                <a:solidFill>
                  <a:schemeClr val="dk1"/>
                </a:solidFill>
                <a:latin typeface="Calibri"/>
                <a:ea typeface="Calibri"/>
                <a:cs typeface="Calibri"/>
                <a:sym typeface="Calibri"/>
              </a:rPr>
              <a:t>Established in </a:t>
            </a:r>
            <a:r>
              <a:rPr b="1" i="0" lang="en-US" sz="1800" u="none" cap="none" strike="noStrike">
                <a:solidFill>
                  <a:srgbClr val="31859B"/>
                </a:solidFill>
                <a:latin typeface="Calibri"/>
                <a:ea typeface="Calibri"/>
                <a:cs typeface="Calibri"/>
                <a:sym typeface="Calibri"/>
              </a:rPr>
              <a:t>1991</a:t>
            </a:r>
            <a:endParaRPr/>
          </a:p>
          <a:p>
            <a:pPr indent="-231775" lvl="0" marL="231775" marR="0" rtl="0" algn="l">
              <a:lnSpc>
                <a:spcPct val="110000"/>
              </a:lnSpc>
              <a:spcBef>
                <a:spcPts val="400"/>
              </a:spcBef>
              <a:spcAft>
                <a:spcPts val="0"/>
              </a:spcAft>
              <a:buClr>
                <a:srgbClr val="A5A5A5"/>
              </a:buClr>
              <a:buSzPts val="1800"/>
              <a:buFont typeface="Calibri"/>
              <a:buChar char="•"/>
            </a:pPr>
            <a:r>
              <a:rPr b="0" i="0" lang="en-US" sz="1800" u="none" cap="none" strike="noStrike">
                <a:solidFill>
                  <a:schemeClr val="dk1"/>
                </a:solidFill>
                <a:latin typeface="Calibri"/>
                <a:ea typeface="Calibri"/>
                <a:cs typeface="Calibri"/>
                <a:sym typeface="Calibri"/>
              </a:rPr>
              <a:t>Products: </a:t>
            </a:r>
            <a:r>
              <a:rPr b="1" i="0" lang="en-US" sz="1800" u="none" cap="none" strike="noStrike">
                <a:solidFill>
                  <a:srgbClr val="31859B"/>
                </a:solidFill>
                <a:latin typeface="Calibri"/>
                <a:ea typeface="Calibri"/>
                <a:cs typeface="Calibri"/>
                <a:sym typeface="Calibri"/>
              </a:rPr>
              <a:t>60+</a:t>
            </a:r>
            <a:br>
              <a:rPr b="0" i="0" lang="en-US" sz="1800" u="none" cap="none" strike="noStrike">
                <a:solidFill>
                  <a:srgbClr val="31859B"/>
                </a:solidFill>
                <a:latin typeface="Calibri"/>
                <a:ea typeface="Calibri"/>
                <a:cs typeface="Calibri"/>
                <a:sym typeface="Calibri"/>
              </a:rPr>
            </a:br>
            <a:r>
              <a:rPr b="0" i="0" lang="en-US" sz="1600" u="none" cap="none" strike="noStrike">
                <a:solidFill>
                  <a:schemeClr val="dk1"/>
                </a:solidFill>
                <a:latin typeface="Calibri"/>
                <a:ea typeface="Calibri"/>
                <a:cs typeface="Calibri"/>
                <a:sym typeface="Calibri"/>
              </a:rPr>
              <a:t>Telecom and Security Solutions</a:t>
            </a:r>
            <a:endParaRPr/>
          </a:p>
          <a:p>
            <a:pPr indent="-231775" lvl="0" marL="231775" marR="0" rtl="0" algn="l">
              <a:lnSpc>
                <a:spcPct val="150000"/>
              </a:lnSpc>
              <a:spcBef>
                <a:spcPts val="400"/>
              </a:spcBef>
              <a:spcAft>
                <a:spcPts val="0"/>
              </a:spcAft>
              <a:buClr>
                <a:srgbClr val="A5A5A5"/>
              </a:buClr>
              <a:buSzPts val="1800"/>
              <a:buFont typeface="Calibri"/>
              <a:buChar char="•"/>
            </a:pPr>
            <a:r>
              <a:rPr b="0" i="0" lang="en-US" sz="1800" u="none" cap="none" strike="noStrike">
                <a:solidFill>
                  <a:schemeClr val="dk1"/>
                </a:solidFill>
                <a:latin typeface="Calibri"/>
                <a:ea typeface="Calibri"/>
                <a:cs typeface="Calibri"/>
                <a:sym typeface="Calibri"/>
              </a:rPr>
              <a:t>Global Presence: </a:t>
            </a:r>
            <a:r>
              <a:rPr b="1" i="0" lang="en-US" sz="1800" u="none" cap="none" strike="noStrike">
                <a:solidFill>
                  <a:srgbClr val="31859B"/>
                </a:solidFill>
                <a:latin typeface="Calibri"/>
                <a:ea typeface="Calibri"/>
                <a:cs typeface="Calibri"/>
                <a:sym typeface="Calibri"/>
              </a:rPr>
              <a:t>40+ Countries</a:t>
            </a:r>
            <a:endParaRPr/>
          </a:p>
          <a:p>
            <a:pPr indent="-231775" lvl="0" marL="231775" marR="0" rtl="0" algn="l">
              <a:lnSpc>
                <a:spcPct val="150000"/>
              </a:lnSpc>
              <a:spcBef>
                <a:spcPts val="400"/>
              </a:spcBef>
              <a:spcAft>
                <a:spcPts val="0"/>
              </a:spcAft>
              <a:buClr>
                <a:srgbClr val="A5A5A5"/>
              </a:buClr>
              <a:buSzPts val="1800"/>
              <a:buFont typeface="Calibri"/>
              <a:buChar char="•"/>
            </a:pPr>
            <a:r>
              <a:rPr b="0" i="0" lang="en-US" sz="1800" u="none" cap="none" strike="noStrike">
                <a:solidFill>
                  <a:schemeClr val="dk1"/>
                </a:solidFill>
                <a:latin typeface="Calibri"/>
                <a:ea typeface="Calibri"/>
                <a:cs typeface="Calibri"/>
                <a:sym typeface="Calibri"/>
              </a:rPr>
              <a:t>No. of Partners: </a:t>
            </a:r>
            <a:r>
              <a:rPr b="1" i="0" lang="en-US" sz="1800" u="none" cap="none" strike="noStrike">
                <a:solidFill>
                  <a:srgbClr val="31859B"/>
                </a:solidFill>
                <a:latin typeface="Calibri"/>
                <a:ea typeface="Calibri"/>
                <a:cs typeface="Calibri"/>
                <a:sym typeface="Calibri"/>
              </a:rPr>
              <a:t>500+</a:t>
            </a:r>
            <a:endParaRPr/>
          </a:p>
          <a:p>
            <a:pPr indent="-231775" lvl="0" marL="231775" marR="0" rtl="0" algn="l">
              <a:lnSpc>
                <a:spcPct val="150000"/>
              </a:lnSpc>
              <a:spcBef>
                <a:spcPts val="400"/>
              </a:spcBef>
              <a:spcAft>
                <a:spcPts val="0"/>
              </a:spcAft>
              <a:buClr>
                <a:srgbClr val="A5A5A5"/>
              </a:buClr>
              <a:buSzPts val="1800"/>
              <a:buFont typeface="Calibri"/>
              <a:buChar char="•"/>
            </a:pPr>
            <a:r>
              <a:rPr b="0" i="0" lang="en-US" sz="1800" u="none" cap="none" strike="noStrike">
                <a:solidFill>
                  <a:schemeClr val="dk1"/>
                </a:solidFill>
                <a:latin typeface="Calibri"/>
                <a:ea typeface="Calibri"/>
                <a:cs typeface="Calibri"/>
                <a:sym typeface="Calibri"/>
              </a:rPr>
              <a:t>No of Employees: </a:t>
            </a:r>
            <a:r>
              <a:rPr b="1" i="0" lang="en-US" sz="1800" u="none" cap="none" strike="noStrike">
                <a:solidFill>
                  <a:srgbClr val="31859B"/>
                </a:solidFill>
                <a:latin typeface="Calibri"/>
                <a:ea typeface="Calibri"/>
                <a:cs typeface="Calibri"/>
                <a:sym typeface="Calibri"/>
              </a:rPr>
              <a:t>500+</a:t>
            </a:r>
            <a:endParaRPr/>
          </a:p>
          <a:p>
            <a:pPr indent="-231775" lvl="0" marL="231775" marR="0" rtl="0" algn="l">
              <a:spcBef>
                <a:spcPts val="400"/>
              </a:spcBef>
              <a:spcAft>
                <a:spcPts val="0"/>
              </a:spcAft>
              <a:buClr>
                <a:srgbClr val="A5A5A5"/>
              </a:buClr>
              <a:buSzPts val="1800"/>
              <a:buFont typeface="Calibri"/>
              <a:buChar char="•"/>
            </a:pPr>
            <a:r>
              <a:rPr b="0" i="0" lang="en-US" sz="1800" u="none" cap="none" strike="noStrike">
                <a:solidFill>
                  <a:schemeClr val="dk1"/>
                </a:solidFill>
                <a:latin typeface="Calibri"/>
                <a:ea typeface="Calibri"/>
                <a:cs typeface="Calibri"/>
                <a:sym typeface="Calibri"/>
              </a:rPr>
              <a:t>Awards and Achievements: </a:t>
            </a:r>
            <a:r>
              <a:rPr b="1" i="0" lang="en-US" sz="1800" u="none" cap="none" strike="noStrike">
                <a:solidFill>
                  <a:srgbClr val="31859B"/>
                </a:solidFill>
                <a:latin typeface="Calibri"/>
                <a:ea typeface="Calibri"/>
                <a:cs typeface="Calibri"/>
                <a:sym typeface="Calibri"/>
              </a:rPr>
              <a:t>25+</a:t>
            </a:r>
            <a:r>
              <a:rPr b="1" i="0" lang="en-US" sz="1800" u="none" cap="none" strike="noStrike">
                <a:solidFill>
                  <a:srgbClr val="205867"/>
                </a:solidFill>
                <a:latin typeface="Calibri"/>
                <a:ea typeface="Calibri"/>
                <a:cs typeface="Calibri"/>
                <a:sym typeface="Calibri"/>
              </a:rPr>
              <a:t> </a:t>
            </a:r>
            <a:br>
              <a:rPr b="0" i="0" lang="en-US" sz="1800" u="none" cap="none" strike="noStrike">
                <a:solidFill>
                  <a:srgbClr val="205867"/>
                </a:solidFill>
                <a:latin typeface="Calibri"/>
                <a:ea typeface="Calibri"/>
                <a:cs typeface="Calibri"/>
                <a:sym typeface="Calibri"/>
              </a:rPr>
            </a:br>
            <a:r>
              <a:rPr b="0" i="0" lang="en-US" sz="1600" u="none" cap="none" strike="noStrike">
                <a:solidFill>
                  <a:schemeClr val="dk1"/>
                </a:solidFill>
                <a:latin typeface="Calibri"/>
                <a:ea typeface="Calibri"/>
                <a:cs typeface="Calibri"/>
                <a:sym typeface="Calibri"/>
              </a:rPr>
              <a:t>for Excellence in Product Engineering, </a:t>
            </a:r>
            <a:endParaRPr/>
          </a:p>
          <a:p>
            <a:pPr indent="0" lvl="0" marL="0" marR="0" rtl="0" algn="l">
              <a:spcBef>
                <a:spcPts val="400"/>
              </a:spcBef>
              <a:spcAft>
                <a:spcPts val="0"/>
              </a:spcAft>
              <a:buNone/>
            </a:pPr>
            <a:r>
              <a:rPr b="0" i="0" lang="en-US" sz="1600" u="none" cap="none" strike="noStrike">
                <a:solidFill>
                  <a:schemeClr val="dk1"/>
                </a:solidFill>
                <a:latin typeface="Calibri"/>
                <a:ea typeface="Calibri"/>
                <a:cs typeface="Calibri"/>
                <a:sym typeface="Calibri"/>
              </a:rPr>
              <a:t>     Design and Innovation</a:t>
            </a:r>
            <a:endParaRPr/>
          </a:p>
          <a:p>
            <a:pPr indent="0" lvl="0" marL="0" marR="0" rtl="0" algn="l">
              <a:spcBef>
                <a:spcPts val="400"/>
              </a:spcBef>
              <a:spcAft>
                <a:spcPts val="0"/>
              </a:spcAft>
              <a:buClr>
                <a:schemeClr val="dk1"/>
              </a:buClr>
              <a:buSzPts val="1800"/>
              <a:buFont typeface="Arial"/>
              <a:buNone/>
            </a:pPr>
            <a:r>
              <a:t/>
            </a:r>
            <a:endParaRPr b="0" i="0" sz="1800" u="none" cap="none" strike="noStrike">
              <a:solidFill>
                <a:srgbClr val="31859B"/>
              </a:solidFill>
              <a:latin typeface="Calibri"/>
              <a:ea typeface="Calibri"/>
              <a:cs typeface="Calibri"/>
              <a:sym typeface="Calibri"/>
            </a:endParaRPr>
          </a:p>
          <a:p>
            <a:pPr indent="0" lvl="0" marL="0" marR="0" rtl="0" algn="l">
              <a:spcBef>
                <a:spcPts val="320"/>
              </a:spcBef>
              <a:spcAft>
                <a:spcPts val="0"/>
              </a:spcAft>
              <a:buClr>
                <a:srgbClr val="31859B"/>
              </a:buClr>
              <a:buSzPts val="350"/>
              <a:buFont typeface="Arial"/>
              <a:buNone/>
            </a:pPr>
            <a:r>
              <a:rPr b="1" i="0" lang="en-US" sz="1400" u="none" cap="none" strike="noStrike">
                <a:solidFill>
                  <a:srgbClr val="31859B"/>
                </a:solidFill>
                <a:latin typeface="Calibri"/>
                <a:ea typeface="Calibri"/>
                <a:cs typeface="Calibri"/>
                <a:sym typeface="Calibri"/>
              </a:rPr>
              <a:t>      www.MatrixComSec.com</a:t>
            </a:r>
            <a:endParaRPr/>
          </a:p>
          <a:p>
            <a:pPr indent="0" lvl="0" marL="0" marR="0" rtl="0" algn="l">
              <a:spcBef>
                <a:spcPts val="400"/>
              </a:spcBef>
              <a:spcAft>
                <a:spcPts val="0"/>
              </a:spcAft>
              <a:buClr>
                <a:schemeClr val="dk1"/>
              </a:buClr>
              <a:buSzPts val="1600"/>
              <a:buFont typeface="Arial"/>
              <a:buNone/>
            </a:pPr>
            <a:r>
              <a:t/>
            </a:r>
            <a:endParaRPr b="0" i="0" sz="1600" u="none" cap="none" strike="noStrike">
              <a:solidFill>
                <a:schemeClr val="dk1"/>
              </a:solidFill>
              <a:latin typeface="Calibri"/>
              <a:ea typeface="Calibri"/>
              <a:cs typeface="Calibri"/>
              <a:sym typeface="Calibri"/>
            </a:endParaRPr>
          </a:p>
        </p:txBody>
      </p:sp>
      <p:pic>
        <p:nvPicPr>
          <p:cNvPr id="67" name="Google Shape;67;p2"/>
          <p:cNvPicPr preferRelativeResize="0"/>
          <p:nvPr/>
        </p:nvPicPr>
        <p:blipFill rotWithShape="1">
          <a:blip r:embed="rId3">
            <a:alphaModFix/>
          </a:blip>
          <a:srcRect b="0" l="0" r="0" t="0"/>
          <a:stretch/>
        </p:blipFill>
        <p:spPr>
          <a:xfrm>
            <a:off x="4071784" y="1066862"/>
            <a:ext cx="1828800" cy="1828800"/>
          </a:xfrm>
          <a:prstGeom prst="ellipse">
            <a:avLst/>
          </a:prstGeom>
          <a:noFill/>
          <a:ln>
            <a:noFill/>
          </a:ln>
        </p:spPr>
      </p:pic>
      <p:pic>
        <p:nvPicPr>
          <p:cNvPr id="68" name="Google Shape;68;p2"/>
          <p:cNvPicPr preferRelativeResize="0"/>
          <p:nvPr/>
        </p:nvPicPr>
        <p:blipFill rotWithShape="1">
          <a:blip r:embed="rId4">
            <a:alphaModFix/>
          </a:blip>
          <a:srcRect b="0" l="0" r="0" t="0"/>
          <a:stretch/>
        </p:blipFill>
        <p:spPr>
          <a:xfrm>
            <a:off x="6625035" y="1267810"/>
            <a:ext cx="1828800" cy="1828800"/>
          </a:xfrm>
          <a:prstGeom prst="ellipse">
            <a:avLst/>
          </a:prstGeom>
          <a:noFill/>
          <a:ln>
            <a:noFill/>
          </a:ln>
        </p:spPr>
      </p:pic>
      <p:sp>
        <p:nvSpPr>
          <p:cNvPr id="69" name="Google Shape;69;p2"/>
          <p:cNvSpPr txBox="1"/>
          <p:nvPr/>
        </p:nvSpPr>
        <p:spPr>
          <a:xfrm>
            <a:off x="3726418" y="2273407"/>
            <a:ext cx="2519532" cy="1701701"/>
          </a:xfrm>
          <a:prstGeom prst="rect">
            <a:avLst/>
          </a:prstGeom>
          <a:solidFill>
            <a:schemeClr val="lt2">
              <a:alpha val="55686"/>
            </a:schemeClr>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rPr b="1" i="0" lang="en-US" sz="1600" u="none" cap="none" strike="noStrike">
                <a:solidFill>
                  <a:schemeClr val="dk1"/>
                </a:solidFill>
                <a:latin typeface="Calibri"/>
                <a:ea typeface="Calibri"/>
                <a:cs typeface="Calibri"/>
                <a:sym typeface="Calibri"/>
              </a:rPr>
              <a:t>CORPORATE OFFICE</a:t>
            </a:r>
            <a:endParaRPr/>
          </a:p>
          <a:p>
            <a:pPr indent="0" lvl="0" marL="0" marR="0" rtl="0" algn="ctr">
              <a:spcBef>
                <a:spcPts val="0"/>
              </a:spcBef>
              <a:spcAft>
                <a:spcPts val="0"/>
              </a:spcAft>
              <a:buNone/>
            </a:pPr>
            <a:r>
              <a:rPr b="1" i="0" lang="en-US" sz="1200" u="none" cap="none" strike="noStrike">
                <a:solidFill>
                  <a:schemeClr val="dk1"/>
                </a:solidFill>
                <a:latin typeface="Calibri"/>
                <a:ea typeface="Calibri"/>
                <a:cs typeface="Calibri"/>
                <a:sym typeface="Calibri"/>
              </a:rPr>
              <a:t>Based at </a:t>
            </a:r>
            <a:r>
              <a:rPr b="0" i="0" lang="en-US" sz="1200" u="none" cap="none" strike="noStrike">
                <a:solidFill>
                  <a:schemeClr val="dk1"/>
                </a:solidFill>
                <a:latin typeface="Calibri"/>
                <a:ea typeface="Calibri"/>
                <a:cs typeface="Calibri"/>
                <a:sym typeface="Calibri"/>
              </a:rPr>
              <a:t>Vadodara, Gujarat, India</a:t>
            </a:r>
            <a:endParaRPr/>
          </a:p>
          <a:p>
            <a:pPr indent="0" lvl="0" marL="0" marR="0" rtl="0" algn="ctr">
              <a:spcBef>
                <a:spcPts val="0"/>
              </a:spcBef>
              <a:spcAft>
                <a:spcPts val="0"/>
              </a:spcAft>
              <a:buNone/>
            </a:pPr>
            <a:r>
              <a:rPr b="1" i="0" lang="en-US" sz="1200" u="none" cap="none" strike="noStrike">
                <a:solidFill>
                  <a:schemeClr val="dk1"/>
                </a:solidFill>
                <a:latin typeface="Calibri"/>
                <a:ea typeface="Calibri"/>
                <a:cs typeface="Calibri"/>
                <a:sym typeface="Calibri"/>
              </a:rPr>
              <a:t>Departments: </a:t>
            </a:r>
            <a:r>
              <a:rPr b="0" i="0" lang="en-US" sz="1200" u="none" cap="none" strike="noStrike">
                <a:solidFill>
                  <a:schemeClr val="dk1"/>
                </a:solidFill>
                <a:latin typeface="Calibri"/>
                <a:ea typeface="Calibri"/>
                <a:cs typeface="Calibri"/>
                <a:sym typeface="Calibri"/>
              </a:rPr>
              <a:t>Marketing, Sales, Product Management, Support, Finance, </a:t>
            </a:r>
            <a:endParaRPr/>
          </a:p>
          <a:p>
            <a:pPr indent="0" lvl="0" marL="0" marR="0" rtl="0" algn="ctr">
              <a:spcBef>
                <a:spcPts val="0"/>
              </a:spcBef>
              <a:spcAft>
                <a:spcPts val="0"/>
              </a:spcAft>
              <a:buNone/>
            </a:pPr>
            <a:r>
              <a:rPr b="0" i="0" lang="en-US" sz="1200" u="none" cap="none" strike="noStrike">
                <a:solidFill>
                  <a:schemeClr val="dk1"/>
                </a:solidFill>
                <a:latin typeface="Calibri"/>
                <a:ea typeface="Calibri"/>
                <a:cs typeface="Calibri"/>
                <a:sym typeface="Calibri"/>
              </a:rPr>
              <a:t>Customer Care, Purchase</a:t>
            </a:r>
            <a:endParaRPr/>
          </a:p>
        </p:txBody>
      </p:sp>
      <p:sp>
        <p:nvSpPr>
          <p:cNvPr id="70" name="Google Shape;70;p2"/>
          <p:cNvSpPr txBox="1"/>
          <p:nvPr/>
        </p:nvSpPr>
        <p:spPr>
          <a:xfrm>
            <a:off x="6331563" y="2438426"/>
            <a:ext cx="2355129" cy="1727227"/>
          </a:xfrm>
          <a:prstGeom prst="rect">
            <a:avLst/>
          </a:prstGeom>
          <a:solidFill>
            <a:schemeClr val="lt2">
              <a:alpha val="55686"/>
            </a:schemeClr>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rPr b="1" i="0" lang="en-US" sz="1600" u="none" cap="none" strike="noStrike">
                <a:solidFill>
                  <a:schemeClr val="dk1"/>
                </a:solidFill>
                <a:latin typeface="Calibri"/>
                <a:ea typeface="Calibri"/>
                <a:cs typeface="Calibri"/>
                <a:sym typeface="Calibri"/>
              </a:rPr>
              <a:t>R&amp;D CENTER</a:t>
            </a:r>
            <a:endParaRPr/>
          </a:p>
          <a:p>
            <a:pPr indent="0" lvl="0" marL="0" marR="0" rtl="0" algn="ctr">
              <a:spcBef>
                <a:spcPts val="0"/>
              </a:spcBef>
              <a:spcAft>
                <a:spcPts val="0"/>
              </a:spcAft>
              <a:buNone/>
            </a:pPr>
            <a:r>
              <a:rPr b="1" i="0" lang="en-US" sz="1200" u="none" cap="none" strike="noStrike">
                <a:solidFill>
                  <a:schemeClr val="dk1"/>
                </a:solidFill>
                <a:latin typeface="Calibri"/>
                <a:ea typeface="Calibri"/>
                <a:cs typeface="Calibri"/>
                <a:sym typeface="Calibri"/>
              </a:rPr>
              <a:t>77,000 Sq.Ft</a:t>
            </a:r>
            <a:endParaRPr b="1" i="0" sz="1200" u="none" cap="none" strike="noStrike">
              <a:solidFill>
                <a:schemeClr val="dk1"/>
              </a:solidFill>
              <a:latin typeface="Calibri"/>
              <a:ea typeface="Calibri"/>
              <a:cs typeface="Calibri"/>
              <a:sym typeface="Calibri"/>
            </a:endParaRPr>
          </a:p>
          <a:p>
            <a:pPr indent="0" lvl="0" marL="0" marR="0" rtl="0" algn="ctr">
              <a:spcBef>
                <a:spcPts val="0"/>
              </a:spcBef>
              <a:spcAft>
                <a:spcPts val="0"/>
              </a:spcAft>
              <a:buNone/>
            </a:pPr>
            <a:r>
              <a:rPr b="0" i="0" lang="en-US" sz="1200" u="none" cap="none" strike="noStrike">
                <a:solidFill>
                  <a:schemeClr val="dk1"/>
                </a:solidFill>
                <a:latin typeface="Calibri"/>
                <a:ea typeface="Calibri"/>
                <a:cs typeface="Calibri"/>
                <a:sym typeface="Calibri"/>
              </a:rPr>
              <a:t>More than </a:t>
            </a:r>
            <a:r>
              <a:rPr b="1" i="0" lang="en-US" sz="1200" u="none" cap="none" strike="noStrike">
                <a:solidFill>
                  <a:schemeClr val="dk1"/>
                </a:solidFill>
                <a:latin typeface="Calibri"/>
                <a:ea typeface="Calibri"/>
                <a:cs typeface="Calibri"/>
                <a:sym typeface="Calibri"/>
              </a:rPr>
              <a:t>40%  Manpower </a:t>
            </a:r>
            <a:r>
              <a:rPr b="0" i="0" lang="en-US" sz="1200" u="none" cap="none" strike="noStrike">
                <a:solidFill>
                  <a:schemeClr val="dk1"/>
                </a:solidFill>
                <a:latin typeface="Calibri"/>
                <a:ea typeface="Calibri"/>
                <a:cs typeface="Calibri"/>
                <a:sym typeface="Calibri"/>
              </a:rPr>
              <a:t>in R&amp;D, </a:t>
            </a:r>
            <a:r>
              <a:rPr b="1" i="0" lang="en-US" sz="1200" u="none" cap="none" strike="noStrike">
                <a:solidFill>
                  <a:schemeClr val="dk1"/>
                </a:solidFill>
                <a:latin typeface="Calibri"/>
                <a:ea typeface="Calibri"/>
                <a:cs typeface="Calibri"/>
                <a:sym typeface="Calibri"/>
              </a:rPr>
              <a:t>700+ Man-years</a:t>
            </a:r>
            <a:r>
              <a:rPr b="0" i="0" lang="en-US" sz="1200" u="none" cap="none" strike="noStrike">
                <a:solidFill>
                  <a:schemeClr val="dk1"/>
                </a:solidFill>
                <a:latin typeface="Calibri"/>
                <a:ea typeface="Calibri"/>
                <a:cs typeface="Calibri"/>
                <a:sym typeface="Calibri"/>
              </a:rPr>
              <a:t> of R&amp;D Experience</a:t>
            </a:r>
            <a:endParaRPr/>
          </a:p>
          <a:p>
            <a:pPr indent="0" lvl="0" marL="0" marR="0" rtl="0" algn="ctr">
              <a:spcBef>
                <a:spcPts val="0"/>
              </a:spcBef>
              <a:spcAft>
                <a:spcPts val="0"/>
              </a:spcAft>
              <a:buNone/>
            </a:pPr>
            <a:r>
              <a:rPr b="0" i="0" lang="en-US" sz="1200" u="none" cap="none" strike="noStrike">
                <a:solidFill>
                  <a:schemeClr val="dk1"/>
                </a:solidFill>
                <a:latin typeface="Calibri"/>
                <a:ea typeface="Calibri"/>
                <a:cs typeface="Calibri"/>
                <a:sym typeface="Calibri"/>
              </a:rPr>
              <a:t>World-class Technology Platform and Processes</a:t>
            </a:r>
            <a:endParaRPr/>
          </a:p>
        </p:txBody>
      </p:sp>
      <p:grpSp>
        <p:nvGrpSpPr>
          <p:cNvPr id="71" name="Google Shape;71;p2"/>
          <p:cNvGrpSpPr/>
          <p:nvPr/>
        </p:nvGrpSpPr>
        <p:grpSpPr>
          <a:xfrm>
            <a:off x="91630" y="381080"/>
            <a:ext cx="1904520" cy="380990"/>
            <a:chOff x="91630" y="152486"/>
            <a:chExt cx="1904520" cy="380990"/>
          </a:xfrm>
        </p:grpSpPr>
        <p:grpSp>
          <p:nvGrpSpPr>
            <p:cNvPr id="72" name="Google Shape;72;p2"/>
            <p:cNvGrpSpPr/>
            <p:nvPr/>
          </p:nvGrpSpPr>
          <p:grpSpPr>
            <a:xfrm>
              <a:off x="152516" y="533476"/>
              <a:ext cx="1573984" cy="0"/>
              <a:chOff x="192622" y="457255"/>
              <a:chExt cx="1904520" cy="0"/>
            </a:xfrm>
          </p:grpSpPr>
          <p:cxnSp>
            <p:nvCxnSpPr>
              <p:cNvPr id="73" name="Google Shape;73;p2"/>
              <p:cNvCxnSpPr/>
              <p:nvPr/>
            </p:nvCxnSpPr>
            <p:spPr>
              <a:xfrm>
                <a:off x="207936" y="457255"/>
                <a:ext cx="1889206" cy="0"/>
              </a:xfrm>
              <a:prstGeom prst="straightConnector1">
                <a:avLst/>
              </a:prstGeom>
              <a:solidFill>
                <a:schemeClr val="accent1"/>
              </a:solidFill>
              <a:ln cap="flat" cmpd="sng" w="28575">
                <a:solidFill>
                  <a:srgbClr val="01A3B0"/>
                </a:solidFill>
                <a:prstDash val="solid"/>
                <a:round/>
                <a:headEnd len="sm" w="sm" type="none"/>
                <a:tailEnd len="sm" w="sm" type="none"/>
              </a:ln>
            </p:spPr>
          </p:cxnSp>
          <p:cxnSp>
            <p:nvCxnSpPr>
              <p:cNvPr id="74" name="Google Shape;74;p2"/>
              <p:cNvCxnSpPr/>
              <p:nvPr/>
            </p:nvCxnSpPr>
            <p:spPr>
              <a:xfrm>
                <a:off x="192622" y="457255"/>
                <a:ext cx="1290353" cy="0"/>
              </a:xfrm>
              <a:prstGeom prst="straightConnector1">
                <a:avLst/>
              </a:prstGeom>
              <a:solidFill>
                <a:schemeClr val="accent1"/>
              </a:solidFill>
              <a:ln cap="flat" cmpd="sng" w="28575">
                <a:solidFill>
                  <a:srgbClr val="663300"/>
                </a:solidFill>
                <a:prstDash val="solid"/>
                <a:round/>
                <a:headEnd len="sm" w="sm" type="none"/>
                <a:tailEnd len="sm" w="sm" type="none"/>
              </a:ln>
            </p:spPr>
          </p:cxnSp>
        </p:grpSp>
        <p:sp>
          <p:nvSpPr>
            <p:cNvPr id="75" name="Google Shape;75;p2"/>
            <p:cNvSpPr txBox="1"/>
            <p:nvPr/>
          </p:nvSpPr>
          <p:spPr>
            <a:xfrm>
              <a:off x="91630" y="152486"/>
              <a:ext cx="190452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u="none" cap="none" strike="noStrike">
                  <a:solidFill>
                    <a:schemeClr val="dk1"/>
                  </a:solidFill>
                  <a:latin typeface="Calibri"/>
                  <a:ea typeface="Calibri"/>
                  <a:cs typeface="Calibri"/>
                  <a:sym typeface="Calibri"/>
                </a:rPr>
                <a:t>About Matrix</a:t>
              </a:r>
              <a:endParaRPr/>
            </a:p>
          </p:txBody>
        </p:sp>
      </p:grpSp>
      <p:pic>
        <p:nvPicPr>
          <p:cNvPr id="76" name="Google Shape;76;p2"/>
          <p:cNvPicPr preferRelativeResize="0"/>
          <p:nvPr/>
        </p:nvPicPr>
        <p:blipFill rotWithShape="1">
          <a:blip r:embed="rId5">
            <a:alphaModFix/>
          </a:blip>
          <a:srcRect b="0" l="0" r="0" t="0"/>
          <a:stretch/>
        </p:blipFill>
        <p:spPr>
          <a:xfrm>
            <a:off x="5192192" y="3742948"/>
            <a:ext cx="1830176" cy="1828800"/>
          </a:xfrm>
          <a:prstGeom prst="ellipse">
            <a:avLst/>
          </a:prstGeom>
          <a:noFill/>
          <a:ln>
            <a:noFill/>
          </a:ln>
        </p:spPr>
      </p:pic>
      <p:sp>
        <p:nvSpPr>
          <p:cNvPr id="77" name="Google Shape;77;p2"/>
          <p:cNvSpPr txBox="1"/>
          <p:nvPr/>
        </p:nvSpPr>
        <p:spPr>
          <a:xfrm>
            <a:off x="4817574" y="4918280"/>
            <a:ext cx="2579412" cy="1625557"/>
          </a:xfrm>
          <a:prstGeom prst="rect">
            <a:avLst/>
          </a:prstGeom>
          <a:solidFill>
            <a:schemeClr val="lt2">
              <a:alpha val="55686"/>
            </a:schemeClr>
          </a:solidFill>
          <a:ln>
            <a:noFill/>
          </a:ln>
        </p:spPr>
        <p:txBody>
          <a:bodyPr anchorCtr="0" anchor="ctr" bIns="34275" lIns="68575" spcFirstLastPara="1" rIns="68575" wrap="square" tIns="34275">
            <a:noAutofit/>
          </a:bodyPr>
          <a:lstStyle/>
          <a:p>
            <a:pPr indent="0" lvl="0" marL="0" marR="0" rtl="0" algn="ctr">
              <a:spcBef>
                <a:spcPts val="0"/>
              </a:spcBef>
              <a:spcAft>
                <a:spcPts val="0"/>
              </a:spcAft>
              <a:buNone/>
            </a:pPr>
            <a:r>
              <a:rPr b="1" lang="en-US" sz="1600" u="none">
                <a:solidFill>
                  <a:schemeClr val="dk1"/>
                </a:solidFill>
                <a:latin typeface="Calibri"/>
                <a:ea typeface="Calibri"/>
                <a:cs typeface="Calibri"/>
                <a:sym typeface="Calibri"/>
              </a:rPr>
              <a:t>MANUFACTURING UNIT</a:t>
            </a:r>
            <a:endParaRPr/>
          </a:p>
          <a:p>
            <a:pPr indent="0" lvl="0" marL="0" marR="0" rtl="0" algn="ctr">
              <a:spcBef>
                <a:spcPts val="0"/>
              </a:spcBef>
              <a:spcAft>
                <a:spcPts val="0"/>
              </a:spcAft>
              <a:buNone/>
            </a:pPr>
            <a:r>
              <a:rPr b="1" lang="en-US" sz="1200" u="none">
                <a:solidFill>
                  <a:schemeClr val="dk1"/>
                </a:solidFill>
                <a:latin typeface="Calibri"/>
                <a:ea typeface="Calibri"/>
                <a:cs typeface="Calibri"/>
                <a:sym typeface="Calibri"/>
              </a:rPr>
              <a:t>73,000 Sq.Ft</a:t>
            </a:r>
            <a:endParaRPr b="1" sz="1200" u="none">
              <a:solidFill>
                <a:schemeClr val="dk1"/>
              </a:solidFill>
              <a:latin typeface="Calibri"/>
              <a:ea typeface="Calibri"/>
              <a:cs typeface="Calibri"/>
              <a:sym typeface="Calibri"/>
            </a:endParaRPr>
          </a:p>
          <a:p>
            <a:pPr indent="0" lvl="0" marL="0" marR="0" rtl="0" algn="ctr">
              <a:spcBef>
                <a:spcPts val="0"/>
              </a:spcBef>
              <a:spcAft>
                <a:spcPts val="0"/>
              </a:spcAft>
              <a:buNone/>
            </a:pPr>
            <a:r>
              <a:rPr b="1" lang="en-US" sz="1200" u="none">
                <a:solidFill>
                  <a:schemeClr val="dk1"/>
                </a:solidFill>
                <a:latin typeface="Calibri"/>
                <a:ea typeface="Calibri"/>
                <a:cs typeface="Calibri"/>
                <a:sym typeface="Calibri"/>
              </a:rPr>
              <a:t>100+</a:t>
            </a:r>
            <a:r>
              <a:rPr b="0" lang="en-US" sz="1200" u="none">
                <a:solidFill>
                  <a:schemeClr val="dk1"/>
                </a:solidFill>
                <a:latin typeface="Calibri"/>
                <a:ea typeface="Calibri"/>
                <a:cs typeface="Calibri"/>
                <a:sym typeface="Calibri"/>
              </a:rPr>
              <a:t> Work Stations</a:t>
            </a:r>
            <a:endParaRPr/>
          </a:p>
          <a:p>
            <a:pPr indent="0" lvl="0" marL="0" marR="0" rtl="0" algn="ctr">
              <a:spcBef>
                <a:spcPts val="0"/>
              </a:spcBef>
              <a:spcAft>
                <a:spcPts val="0"/>
              </a:spcAft>
              <a:buNone/>
            </a:pPr>
            <a:r>
              <a:rPr b="0" lang="en-US" sz="1200" u="none">
                <a:solidFill>
                  <a:schemeClr val="dk1"/>
                </a:solidFill>
                <a:latin typeface="Calibri"/>
                <a:ea typeface="Calibri"/>
                <a:cs typeface="Calibri"/>
                <a:sym typeface="Calibri"/>
              </a:rPr>
              <a:t>International Quality Systems and Processes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cxnSp>
        <p:nvCxnSpPr>
          <p:cNvPr id="83" name="Google Shape;83;p3"/>
          <p:cNvCxnSpPr/>
          <p:nvPr/>
        </p:nvCxnSpPr>
        <p:spPr>
          <a:xfrm>
            <a:off x="0" y="2590822"/>
            <a:ext cx="9144000" cy="0"/>
          </a:xfrm>
          <a:prstGeom prst="straightConnector1">
            <a:avLst/>
          </a:prstGeom>
          <a:solidFill>
            <a:schemeClr val="accent1"/>
          </a:solidFill>
          <a:ln cap="flat" cmpd="sng" w="9525">
            <a:solidFill>
              <a:srgbClr val="D8D8D8"/>
            </a:solidFill>
            <a:prstDash val="solid"/>
            <a:round/>
            <a:headEnd len="sm" w="sm" type="none"/>
            <a:tailEnd len="sm" w="sm" type="none"/>
          </a:ln>
        </p:spPr>
      </p:cxnSp>
      <p:cxnSp>
        <p:nvCxnSpPr>
          <p:cNvPr id="84" name="Google Shape;84;p3"/>
          <p:cNvCxnSpPr/>
          <p:nvPr/>
        </p:nvCxnSpPr>
        <p:spPr>
          <a:xfrm>
            <a:off x="120" y="4114782"/>
            <a:ext cx="9144000" cy="0"/>
          </a:xfrm>
          <a:prstGeom prst="straightConnector1">
            <a:avLst/>
          </a:prstGeom>
          <a:solidFill>
            <a:schemeClr val="accent1"/>
          </a:solidFill>
          <a:ln cap="flat" cmpd="sng" w="9525">
            <a:solidFill>
              <a:srgbClr val="D8D8D8"/>
            </a:solidFill>
            <a:prstDash val="solid"/>
            <a:round/>
            <a:headEnd len="sm" w="sm" type="none"/>
            <a:tailEnd len="sm" w="sm" type="none"/>
          </a:ln>
        </p:spPr>
      </p:cxnSp>
      <p:sp>
        <p:nvSpPr>
          <p:cNvPr descr="Inline image 1" id="85" name="Google Shape;85;p3"/>
          <p:cNvSpPr/>
          <p:nvPr/>
        </p:nvSpPr>
        <p:spPr>
          <a:xfrm>
            <a:off x="155575" y="-192617"/>
            <a:ext cx="304800" cy="4064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C:\Users\Nidhi\Downloads\money.png" id="86" name="Google Shape;86;p3"/>
          <p:cNvPicPr preferRelativeResize="0"/>
          <p:nvPr/>
        </p:nvPicPr>
        <p:blipFill rotWithShape="1">
          <a:blip r:embed="rId3">
            <a:alphaModFix/>
          </a:blip>
          <a:srcRect b="0" l="0" r="0" t="0"/>
          <a:stretch/>
        </p:blipFill>
        <p:spPr>
          <a:xfrm>
            <a:off x="3866037" y="833481"/>
            <a:ext cx="1163151" cy="1163151"/>
          </a:xfrm>
          <a:prstGeom prst="rect">
            <a:avLst/>
          </a:prstGeom>
          <a:noFill/>
          <a:ln>
            <a:noFill/>
          </a:ln>
        </p:spPr>
      </p:pic>
      <p:sp>
        <p:nvSpPr>
          <p:cNvPr id="87" name="Google Shape;87;p3"/>
          <p:cNvSpPr txBox="1"/>
          <p:nvPr/>
        </p:nvSpPr>
        <p:spPr>
          <a:xfrm>
            <a:off x="2971842" y="457278"/>
            <a:ext cx="3200316"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Higher Business Revenue</a:t>
            </a:r>
            <a:endParaRPr/>
          </a:p>
        </p:txBody>
      </p:sp>
      <p:cxnSp>
        <p:nvCxnSpPr>
          <p:cNvPr id="88" name="Google Shape;88;p3"/>
          <p:cNvCxnSpPr/>
          <p:nvPr/>
        </p:nvCxnSpPr>
        <p:spPr>
          <a:xfrm>
            <a:off x="120" y="5562544"/>
            <a:ext cx="9144000" cy="0"/>
          </a:xfrm>
          <a:prstGeom prst="straightConnector1">
            <a:avLst/>
          </a:prstGeom>
          <a:solidFill>
            <a:schemeClr val="accent1"/>
          </a:solidFill>
          <a:ln cap="flat" cmpd="sng" w="9525">
            <a:solidFill>
              <a:srgbClr val="D8D8D8"/>
            </a:solidFill>
            <a:prstDash val="solid"/>
            <a:round/>
            <a:headEnd len="sm" w="sm" type="none"/>
            <a:tailEnd len="sm" w="sm" type="none"/>
          </a:ln>
        </p:spPr>
      </p:cxnSp>
      <p:sp>
        <p:nvSpPr>
          <p:cNvPr id="89" name="Google Shape;89;p3"/>
          <p:cNvSpPr txBox="1"/>
          <p:nvPr/>
        </p:nvSpPr>
        <p:spPr>
          <a:xfrm>
            <a:off x="1444247" y="2373886"/>
            <a:ext cx="2441971"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Better Reputation</a:t>
            </a:r>
            <a:endParaRPr/>
          </a:p>
        </p:txBody>
      </p:sp>
      <p:sp>
        <p:nvSpPr>
          <p:cNvPr id="90" name="Google Shape;90;p3"/>
          <p:cNvSpPr txBox="1"/>
          <p:nvPr/>
        </p:nvSpPr>
        <p:spPr>
          <a:xfrm>
            <a:off x="4572000" y="2373886"/>
            <a:ext cx="4343286"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Improved Academic Performance</a:t>
            </a:r>
            <a:endParaRPr/>
          </a:p>
        </p:txBody>
      </p:sp>
      <p:sp>
        <p:nvSpPr>
          <p:cNvPr id="91" name="Google Shape;91;p3"/>
          <p:cNvSpPr txBox="1"/>
          <p:nvPr/>
        </p:nvSpPr>
        <p:spPr>
          <a:xfrm>
            <a:off x="1444247" y="3897846"/>
            <a:ext cx="2441971"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Enhanced Security</a:t>
            </a:r>
            <a:endParaRPr/>
          </a:p>
        </p:txBody>
      </p:sp>
      <p:sp>
        <p:nvSpPr>
          <p:cNvPr id="92" name="Google Shape;92;p3"/>
          <p:cNvSpPr txBox="1"/>
          <p:nvPr/>
        </p:nvSpPr>
        <p:spPr>
          <a:xfrm>
            <a:off x="5118760" y="3897846"/>
            <a:ext cx="2958348" cy="36933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800">
                <a:solidFill>
                  <a:schemeClr val="dk1"/>
                </a:solidFill>
                <a:latin typeface="Calibri"/>
                <a:ea typeface="Calibri"/>
                <a:cs typeface="Calibri"/>
                <a:sym typeface="Calibri"/>
              </a:rPr>
              <a:t>Enhanced Discipline</a:t>
            </a:r>
            <a:endParaRPr/>
          </a:p>
        </p:txBody>
      </p:sp>
      <p:sp>
        <p:nvSpPr>
          <p:cNvPr id="93" name="Google Shape;93;p3"/>
          <p:cNvSpPr txBox="1"/>
          <p:nvPr/>
        </p:nvSpPr>
        <p:spPr>
          <a:xfrm>
            <a:off x="1066892" y="6229206"/>
            <a:ext cx="7315008" cy="40011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Calibri"/>
                <a:ea typeface="Calibri"/>
                <a:cs typeface="Calibri"/>
                <a:sym typeface="Calibri"/>
              </a:rPr>
              <a:t>Matrix Video Surveillance Solution for Education</a:t>
            </a:r>
            <a:endParaRPr/>
          </a:p>
        </p:txBody>
      </p:sp>
      <p:sp>
        <p:nvSpPr>
          <p:cNvPr id="94" name="Google Shape;94;p3"/>
          <p:cNvSpPr/>
          <p:nvPr/>
        </p:nvSpPr>
        <p:spPr>
          <a:xfrm flipH="1" rot="10800000">
            <a:off x="2565570" y="5668383"/>
            <a:ext cx="206594" cy="427547"/>
          </a:xfrm>
          <a:prstGeom prst="downArrow">
            <a:avLst>
              <a:gd fmla="val 50000" name="adj1"/>
              <a:gd fmla="val 50000" name="adj2"/>
            </a:avLst>
          </a:prstGeom>
          <a:solidFill>
            <a:srgbClr val="3F3F3F"/>
          </a:solid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5" name="Google Shape;95;p3"/>
          <p:cNvSpPr/>
          <p:nvPr/>
        </p:nvSpPr>
        <p:spPr>
          <a:xfrm flipH="1" rot="10800000">
            <a:off x="6452497" y="5668383"/>
            <a:ext cx="206594" cy="427547"/>
          </a:xfrm>
          <a:prstGeom prst="downArrow">
            <a:avLst>
              <a:gd fmla="val 50000" name="adj1"/>
              <a:gd fmla="val 50000" name="adj2"/>
            </a:avLst>
          </a:prstGeom>
          <a:solidFill>
            <a:srgbClr val="3F3F3F"/>
          </a:solid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6" name="Google Shape;96;p3"/>
          <p:cNvSpPr/>
          <p:nvPr/>
        </p:nvSpPr>
        <p:spPr>
          <a:xfrm>
            <a:off x="2594185" y="1371654"/>
            <a:ext cx="453855" cy="891216"/>
          </a:xfrm>
          <a:prstGeom prst="bentArrow">
            <a:avLst>
              <a:gd fmla="val 25000" name="adj1"/>
              <a:gd fmla="val 25000" name="adj2"/>
              <a:gd fmla="val 25000" name="adj3"/>
              <a:gd fmla="val 43750" name="adj4"/>
            </a:avLst>
          </a:prstGeom>
          <a:solidFill>
            <a:srgbClr val="3F3F3F"/>
          </a:solid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
        <p:nvSpPr>
          <p:cNvPr id="97" name="Google Shape;97;p3"/>
          <p:cNvSpPr/>
          <p:nvPr/>
        </p:nvSpPr>
        <p:spPr>
          <a:xfrm flipH="1">
            <a:off x="6205236" y="1371654"/>
            <a:ext cx="453855" cy="891216"/>
          </a:xfrm>
          <a:prstGeom prst="bentArrow">
            <a:avLst>
              <a:gd fmla="val 25000" name="adj1"/>
              <a:gd fmla="val 25000" name="adj2"/>
              <a:gd fmla="val 25000" name="adj3"/>
              <a:gd fmla="val 43750" name="adj4"/>
            </a:avLst>
          </a:prstGeom>
          <a:solidFill>
            <a:srgbClr val="3F3F3F"/>
          </a:solidFill>
          <a:ln>
            <a:noFill/>
          </a:ln>
        </p:spPr>
        <p:txBody>
          <a:bodyPr anchorCtr="0" anchor="t" bIns="45700" lIns="91425" spcFirstLastPara="1" rIns="91425" wrap="square" tIns="45700">
            <a:noAutofit/>
          </a:bodyPr>
          <a:lstStyle/>
          <a:p>
            <a:pPr indent="0" lvl="0" marL="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grpSp>
        <p:nvGrpSpPr>
          <p:cNvPr id="98" name="Google Shape;98;p3"/>
          <p:cNvGrpSpPr/>
          <p:nvPr/>
        </p:nvGrpSpPr>
        <p:grpSpPr>
          <a:xfrm>
            <a:off x="91630" y="381080"/>
            <a:ext cx="1904520" cy="380990"/>
            <a:chOff x="91630" y="152486"/>
            <a:chExt cx="1904520" cy="380990"/>
          </a:xfrm>
        </p:grpSpPr>
        <p:grpSp>
          <p:nvGrpSpPr>
            <p:cNvPr id="99" name="Google Shape;99;p3"/>
            <p:cNvGrpSpPr/>
            <p:nvPr/>
          </p:nvGrpSpPr>
          <p:grpSpPr>
            <a:xfrm>
              <a:off x="152516" y="533476"/>
              <a:ext cx="1573984" cy="0"/>
              <a:chOff x="192622" y="457255"/>
              <a:chExt cx="1904520" cy="0"/>
            </a:xfrm>
          </p:grpSpPr>
          <p:cxnSp>
            <p:nvCxnSpPr>
              <p:cNvPr id="100" name="Google Shape;100;p3"/>
              <p:cNvCxnSpPr/>
              <p:nvPr/>
            </p:nvCxnSpPr>
            <p:spPr>
              <a:xfrm>
                <a:off x="207936" y="457255"/>
                <a:ext cx="1889206" cy="0"/>
              </a:xfrm>
              <a:prstGeom prst="straightConnector1">
                <a:avLst/>
              </a:prstGeom>
              <a:solidFill>
                <a:schemeClr val="accent1"/>
              </a:solidFill>
              <a:ln cap="flat" cmpd="sng" w="28575">
                <a:solidFill>
                  <a:srgbClr val="01A3B0"/>
                </a:solidFill>
                <a:prstDash val="solid"/>
                <a:round/>
                <a:headEnd len="sm" w="sm" type="none"/>
                <a:tailEnd len="sm" w="sm" type="none"/>
              </a:ln>
            </p:spPr>
          </p:cxnSp>
          <p:cxnSp>
            <p:nvCxnSpPr>
              <p:cNvPr id="101" name="Google Shape;101;p3"/>
              <p:cNvCxnSpPr/>
              <p:nvPr/>
            </p:nvCxnSpPr>
            <p:spPr>
              <a:xfrm>
                <a:off x="192622" y="457255"/>
                <a:ext cx="1290353" cy="0"/>
              </a:xfrm>
              <a:prstGeom prst="straightConnector1">
                <a:avLst/>
              </a:prstGeom>
              <a:solidFill>
                <a:schemeClr val="accent1"/>
              </a:solidFill>
              <a:ln cap="flat" cmpd="sng" w="28575">
                <a:solidFill>
                  <a:srgbClr val="663300"/>
                </a:solidFill>
                <a:prstDash val="solid"/>
                <a:round/>
                <a:headEnd len="sm" w="sm" type="none"/>
                <a:tailEnd len="sm" w="sm" type="none"/>
              </a:ln>
            </p:spPr>
          </p:cxnSp>
        </p:grpSp>
        <p:sp>
          <p:nvSpPr>
            <p:cNvPr id="102" name="Google Shape;102;p3"/>
            <p:cNvSpPr txBox="1"/>
            <p:nvPr/>
          </p:nvSpPr>
          <p:spPr>
            <a:xfrm>
              <a:off x="91630" y="152486"/>
              <a:ext cx="190452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Why Matrix?</a:t>
              </a:r>
              <a:endParaRPr/>
            </a:p>
          </p:txBody>
        </p:sp>
      </p:grpSp>
      <p:sp>
        <p:nvSpPr>
          <p:cNvPr id="103" name="Google Shape;103;p3"/>
          <p:cNvSpPr/>
          <p:nvPr/>
        </p:nvSpPr>
        <p:spPr>
          <a:xfrm rot="5400000">
            <a:off x="2082744" y="2801705"/>
            <a:ext cx="1180110" cy="1063137"/>
          </a:xfrm>
          <a:prstGeom prst="hexagon">
            <a:avLst>
              <a:gd fmla="val 25000" name="adj"/>
              <a:gd fmla="val 115470" name="vf"/>
            </a:avLst>
          </a:prstGeom>
          <a:solidFill>
            <a:srgbClr val="47AFA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104" name="Google Shape;104;p3"/>
          <p:cNvSpPr/>
          <p:nvPr/>
        </p:nvSpPr>
        <p:spPr>
          <a:xfrm rot="5400000">
            <a:off x="5965739" y="2801705"/>
            <a:ext cx="1180110" cy="1063137"/>
          </a:xfrm>
          <a:prstGeom prst="hexagon">
            <a:avLst>
              <a:gd fmla="val 25000" name="adj"/>
              <a:gd fmla="val 115470" name="vf"/>
            </a:avLst>
          </a:prstGeom>
          <a:solidFill>
            <a:srgbClr val="47AFA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grpSp>
        <p:nvGrpSpPr>
          <p:cNvPr id="105" name="Google Shape;105;p3"/>
          <p:cNvGrpSpPr/>
          <p:nvPr/>
        </p:nvGrpSpPr>
        <p:grpSpPr>
          <a:xfrm>
            <a:off x="2133664" y="4441727"/>
            <a:ext cx="1063137" cy="1180110"/>
            <a:chOff x="2141231" y="4278300"/>
            <a:chExt cx="1063137" cy="1180110"/>
          </a:xfrm>
        </p:grpSpPr>
        <p:sp>
          <p:nvSpPr>
            <p:cNvPr id="106" name="Google Shape;106;p3"/>
            <p:cNvSpPr/>
            <p:nvPr/>
          </p:nvSpPr>
          <p:spPr>
            <a:xfrm rot="5400000">
              <a:off x="2082744" y="4336787"/>
              <a:ext cx="1180110" cy="1063137"/>
            </a:xfrm>
            <a:prstGeom prst="hexagon">
              <a:avLst>
                <a:gd fmla="val 25000" name="adj"/>
                <a:gd fmla="val 115470" name="vf"/>
              </a:avLst>
            </a:prstGeom>
            <a:solidFill>
              <a:srgbClr val="47AFA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pic>
          <p:nvPicPr>
            <p:cNvPr descr="C:\Users\Nidhi\Downloads\locked-padlock (1).png" id="107" name="Google Shape;107;p3"/>
            <p:cNvPicPr preferRelativeResize="0"/>
            <p:nvPr/>
          </p:nvPicPr>
          <p:blipFill rotWithShape="1">
            <a:blip r:embed="rId4">
              <a:alphaModFix/>
            </a:blip>
            <a:srcRect b="0" l="0" r="0" t="0"/>
            <a:stretch/>
          </p:blipFill>
          <p:spPr>
            <a:xfrm>
              <a:off x="2397744" y="4532084"/>
              <a:ext cx="587334" cy="587334"/>
            </a:xfrm>
            <a:prstGeom prst="rect">
              <a:avLst/>
            </a:prstGeom>
            <a:noFill/>
            <a:ln>
              <a:noFill/>
            </a:ln>
          </p:spPr>
        </p:pic>
      </p:grpSp>
      <p:grpSp>
        <p:nvGrpSpPr>
          <p:cNvPr id="108" name="Google Shape;108;p3"/>
          <p:cNvGrpSpPr/>
          <p:nvPr/>
        </p:nvGrpSpPr>
        <p:grpSpPr>
          <a:xfrm>
            <a:off x="6024225" y="4441727"/>
            <a:ext cx="1063137" cy="1180110"/>
            <a:chOff x="6024225" y="4441727"/>
            <a:chExt cx="1063137" cy="1180110"/>
          </a:xfrm>
        </p:grpSpPr>
        <p:sp>
          <p:nvSpPr>
            <p:cNvPr id="109" name="Google Shape;109;p3"/>
            <p:cNvSpPr/>
            <p:nvPr/>
          </p:nvSpPr>
          <p:spPr>
            <a:xfrm rot="5400000">
              <a:off x="5965738" y="4500214"/>
              <a:ext cx="1180110" cy="1063137"/>
            </a:xfrm>
            <a:prstGeom prst="hexagon">
              <a:avLst>
                <a:gd fmla="val 25000" name="adj"/>
                <a:gd fmla="val 115470" name="vf"/>
              </a:avLst>
            </a:prstGeom>
            <a:solidFill>
              <a:srgbClr val="47AFA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pic>
          <p:nvPicPr>
            <p:cNvPr descr="C:\Users\Nidhi\Downloads\classroom.png" id="110" name="Google Shape;110;p3"/>
            <p:cNvPicPr preferRelativeResize="0"/>
            <p:nvPr/>
          </p:nvPicPr>
          <p:blipFill rotWithShape="1">
            <a:blip r:embed="rId5">
              <a:alphaModFix/>
            </a:blip>
            <a:srcRect b="0" l="0" r="0" t="0"/>
            <a:stretch/>
          </p:blipFill>
          <p:spPr>
            <a:xfrm>
              <a:off x="6215754" y="4695510"/>
              <a:ext cx="663629" cy="663629"/>
            </a:xfrm>
            <a:prstGeom prst="rect">
              <a:avLst/>
            </a:prstGeom>
            <a:noFill/>
            <a:ln>
              <a:noFill/>
            </a:ln>
          </p:spPr>
        </p:pic>
      </p:grpSp>
      <p:pic>
        <p:nvPicPr>
          <p:cNvPr descr="C:\Users\Nidhi\Downloads\university.png" id="111" name="Google Shape;111;p3"/>
          <p:cNvPicPr preferRelativeResize="0"/>
          <p:nvPr/>
        </p:nvPicPr>
        <p:blipFill rotWithShape="1">
          <a:blip r:embed="rId6">
            <a:alphaModFix/>
          </a:blip>
          <a:srcRect b="0" l="0" r="0" t="0"/>
          <a:stretch/>
        </p:blipFill>
        <p:spPr>
          <a:xfrm>
            <a:off x="2358695" y="2910340"/>
            <a:ext cx="650297" cy="650297"/>
          </a:xfrm>
          <a:prstGeom prst="rect">
            <a:avLst/>
          </a:prstGeom>
          <a:noFill/>
          <a:ln>
            <a:noFill/>
          </a:ln>
        </p:spPr>
      </p:pic>
      <p:pic>
        <p:nvPicPr>
          <p:cNvPr descr="C:\Users\Nidhi\Downloads\winner-with-trophy.png" id="112" name="Google Shape;112;p3"/>
          <p:cNvPicPr preferRelativeResize="0"/>
          <p:nvPr/>
        </p:nvPicPr>
        <p:blipFill rotWithShape="1">
          <a:blip r:embed="rId7">
            <a:alphaModFix/>
          </a:blip>
          <a:srcRect b="0" l="0" r="0" t="0"/>
          <a:stretch/>
        </p:blipFill>
        <p:spPr>
          <a:xfrm>
            <a:off x="6333943" y="2994808"/>
            <a:ext cx="650296" cy="65029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4"/>
          <p:cNvSpPr txBox="1"/>
          <p:nvPr/>
        </p:nvSpPr>
        <p:spPr>
          <a:xfrm>
            <a:off x="173304" y="5562544"/>
            <a:ext cx="853417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grpSp>
        <p:nvGrpSpPr>
          <p:cNvPr id="119" name="Google Shape;119;p4"/>
          <p:cNvGrpSpPr/>
          <p:nvPr/>
        </p:nvGrpSpPr>
        <p:grpSpPr>
          <a:xfrm>
            <a:off x="12727" y="2590821"/>
            <a:ext cx="1063137" cy="1180110"/>
            <a:chOff x="2141231" y="4278300"/>
            <a:chExt cx="1063137" cy="1180110"/>
          </a:xfrm>
        </p:grpSpPr>
        <p:sp>
          <p:nvSpPr>
            <p:cNvPr id="120" name="Google Shape;120;p4"/>
            <p:cNvSpPr/>
            <p:nvPr/>
          </p:nvSpPr>
          <p:spPr>
            <a:xfrm rot="5400000">
              <a:off x="2082744" y="4336787"/>
              <a:ext cx="1180110" cy="1063137"/>
            </a:xfrm>
            <a:prstGeom prst="hexagon">
              <a:avLst>
                <a:gd fmla="val 25000" name="adj"/>
                <a:gd fmla="val 115470" name="vf"/>
              </a:avLst>
            </a:prstGeom>
            <a:solidFill>
              <a:srgbClr val="47AFA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pic>
          <p:nvPicPr>
            <p:cNvPr descr="C:\Users\Nidhi\Downloads\locked-padlock (1).png" id="121" name="Google Shape;121;p4"/>
            <p:cNvPicPr preferRelativeResize="0"/>
            <p:nvPr/>
          </p:nvPicPr>
          <p:blipFill rotWithShape="1">
            <a:blip r:embed="rId3">
              <a:alphaModFix/>
            </a:blip>
            <a:srcRect b="0" l="0" r="0" t="0"/>
            <a:stretch/>
          </p:blipFill>
          <p:spPr>
            <a:xfrm>
              <a:off x="2397744" y="4532084"/>
              <a:ext cx="587334" cy="587334"/>
            </a:xfrm>
            <a:prstGeom prst="rect">
              <a:avLst/>
            </a:prstGeom>
            <a:noFill/>
            <a:ln>
              <a:noFill/>
            </a:ln>
          </p:spPr>
        </p:pic>
      </p:grpSp>
      <p:sp>
        <p:nvSpPr>
          <p:cNvPr id="122" name="Google Shape;122;p4"/>
          <p:cNvSpPr/>
          <p:nvPr/>
        </p:nvSpPr>
        <p:spPr>
          <a:xfrm>
            <a:off x="1143090" y="2844605"/>
            <a:ext cx="8000910" cy="660593"/>
          </a:xfrm>
          <a:prstGeom prst="rect">
            <a:avLst/>
          </a:prstGeom>
          <a:solidFill>
            <a:srgbClr val="47AFAD"/>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lt1"/>
              </a:buClr>
              <a:buSzPts val="2800"/>
              <a:buFont typeface="Arial"/>
              <a:buNone/>
            </a:pPr>
            <a:r>
              <a:rPr b="1" lang="en-US" sz="2800">
                <a:solidFill>
                  <a:schemeClr val="lt1"/>
                </a:solidFill>
                <a:latin typeface="Calibri"/>
                <a:ea typeface="Calibri"/>
                <a:cs typeface="Calibri"/>
                <a:sym typeface="Calibri"/>
              </a:rPr>
              <a:t>Increased Security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5"/>
          <p:cNvSpPr txBox="1"/>
          <p:nvPr/>
        </p:nvSpPr>
        <p:spPr>
          <a:xfrm>
            <a:off x="685720" y="4571970"/>
            <a:ext cx="8077170" cy="1569660"/>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Prevent ragging, fights, drug menace, crime, molestation, kidnapping: </a:t>
            </a:r>
            <a:r>
              <a:rPr lang="en-US" sz="1600">
                <a:solidFill>
                  <a:schemeClr val="dk1"/>
                </a:solidFill>
                <a:latin typeface="Calibri"/>
                <a:ea typeface="Calibri"/>
                <a:cs typeface="Calibri"/>
                <a:sym typeface="Calibri"/>
              </a:rPr>
              <a:t>Easy monitoring with</a:t>
            </a:r>
            <a:r>
              <a:rPr b="1" lang="en-US" sz="1600">
                <a:solidFill>
                  <a:schemeClr val="dk1"/>
                </a:solidFill>
                <a:latin typeface="Calibri"/>
                <a:ea typeface="Calibri"/>
                <a:cs typeface="Calibri"/>
                <a:sym typeface="Calibri"/>
              </a:rPr>
              <a:t> </a:t>
            </a:r>
            <a:r>
              <a:rPr lang="en-US" sz="1600">
                <a:solidFill>
                  <a:schemeClr val="dk1"/>
                </a:solidFill>
                <a:latin typeface="Calibri"/>
                <a:ea typeface="Calibri"/>
                <a:cs typeface="Calibri"/>
                <a:sym typeface="Calibri"/>
              </a:rPr>
              <a:t>Cascading, Camera Grouping and Sequencing,  Mobile App, E-map</a:t>
            </a:r>
            <a:endParaRPr/>
          </a:p>
          <a:p>
            <a:pPr indent="-285750" lvl="0" marL="285750" marR="0" rtl="0" algn="just">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Prevent intruders by securing perimeters: </a:t>
            </a:r>
            <a:r>
              <a:rPr lang="en-US" sz="1600">
                <a:solidFill>
                  <a:schemeClr val="dk1"/>
                </a:solidFill>
                <a:latin typeface="Calibri"/>
                <a:ea typeface="Calibri"/>
                <a:cs typeface="Calibri"/>
                <a:sym typeface="Calibri"/>
              </a:rPr>
              <a:t>Trip Wire, Intrusion, etc. </a:t>
            </a:r>
            <a:endParaRPr/>
          </a:p>
          <a:p>
            <a:pPr indent="-285750" lvl="0" marL="285750" marR="0" rtl="0" algn="just">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Prevent unauthorized access</a:t>
            </a:r>
            <a:r>
              <a:rPr lang="en-US" sz="1600">
                <a:solidFill>
                  <a:schemeClr val="dk1"/>
                </a:solidFill>
                <a:latin typeface="Calibri"/>
                <a:ea typeface="Calibri"/>
                <a:cs typeface="Calibri"/>
                <a:sym typeface="Calibri"/>
              </a:rPr>
              <a:t>: Integration with Access Control</a:t>
            </a:r>
            <a:endParaRPr/>
          </a:p>
          <a:p>
            <a:pPr indent="-285750" lvl="0" marL="285750" marR="0" rtl="0" algn="just">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Keep a watch on your premise from anywhere, anytime: </a:t>
            </a:r>
            <a:r>
              <a:rPr lang="en-US" sz="1600">
                <a:solidFill>
                  <a:schemeClr val="dk1"/>
                </a:solidFill>
                <a:latin typeface="Calibri"/>
                <a:ea typeface="Calibri"/>
                <a:cs typeface="Calibri"/>
                <a:sym typeface="Calibri"/>
              </a:rPr>
              <a:t>Mobile App, CMS</a:t>
            </a:r>
            <a:endParaRPr b="1" sz="1600">
              <a:solidFill>
                <a:srgbClr val="31859B"/>
              </a:solidFill>
              <a:latin typeface="Calibri"/>
              <a:ea typeface="Calibri"/>
              <a:cs typeface="Calibri"/>
              <a:sym typeface="Calibri"/>
            </a:endParaRPr>
          </a:p>
          <a:p>
            <a:pPr indent="-285750" lvl="0" marL="285750" marR="0" rtl="0" algn="just">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Works as a deterrent</a:t>
            </a:r>
            <a:endParaRPr/>
          </a:p>
        </p:txBody>
      </p:sp>
      <p:sp>
        <p:nvSpPr>
          <p:cNvPr id="129" name="Google Shape;129;p5"/>
          <p:cNvSpPr/>
          <p:nvPr/>
        </p:nvSpPr>
        <p:spPr>
          <a:xfrm>
            <a:off x="71433" y="787625"/>
            <a:ext cx="2160976" cy="464871"/>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None/>
            </a:pPr>
            <a:r>
              <a:rPr b="1" lang="en-US" sz="1800">
                <a:solidFill>
                  <a:srgbClr val="31859B"/>
                </a:solidFill>
                <a:latin typeface="Calibri"/>
                <a:ea typeface="Calibri"/>
                <a:cs typeface="Calibri"/>
                <a:sym typeface="Calibri"/>
              </a:rPr>
              <a:t>1. Real-time Security</a:t>
            </a:r>
            <a:endParaRPr/>
          </a:p>
        </p:txBody>
      </p:sp>
      <p:grpSp>
        <p:nvGrpSpPr>
          <p:cNvPr id="130" name="Google Shape;130;p5"/>
          <p:cNvGrpSpPr/>
          <p:nvPr/>
        </p:nvGrpSpPr>
        <p:grpSpPr>
          <a:xfrm>
            <a:off x="91630" y="381080"/>
            <a:ext cx="1904520" cy="380990"/>
            <a:chOff x="91630" y="152486"/>
            <a:chExt cx="1904520" cy="380990"/>
          </a:xfrm>
        </p:grpSpPr>
        <p:grpSp>
          <p:nvGrpSpPr>
            <p:cNvPr id="131" name="Google Shape;131;p5"/>
            <p:cNvGrpSpPr/>
            <p:nvPr/>
          </p:nvGrpSpPr>
          <p:grpSpPr>
            <a:xfrm>
              <a:off x="152516" y="533476"/>
              <a:ext cx="1573984" cy="0"/>
              <a:chOff x="192622" y="457255"/>
              <a:chExt cx="1904520" cy="0"/>
            </a:xfrm>
          </p:grpSpPr>
          <p:cxnSp>
            <p:nvCxnSpPr>
              <p:cNvPr id="132" name="Google Shape;132;p5"/>
              <p:cNvCxnSpPr/>
              <p:nvPr/>
            </p:nvCxnSpPr>
            <p:spPr>
              <a:xfrm>
                <a:off x="207936" y="457255"/>
                <a:ext cx="1889206" cy="0"/>
              </a:xfrm>
              <a:prstGeom prst="straightConnector1">
                <a:avLst/>
              </a:prstGeom>
              <a:solidFill>
                <a:schemeClr val="accent1"/>
              </a:solidFill>
              <a:ln cap="flat" cmpd="sng" w="28575">
                <a:solidFill>
                  <a:srgbClr val="01A3B0"/>
                </a:solidFill>
                <a:prstDash val="solid"/>
                <a:round/>
                <a:headEnd len="sm" w="sm" type="none"/>
                <a:tailEnd len="sm" w="sm" type="none"/>
              </a:ln>
            </p:spPr>
          </p:cxnSp>
          <p:cxnSp>
            <p:nvCxnSpPr>
              <p:cNvPr id="133" name="Google Shape;133;p5"/>
              <p:cNvCxnSpPr/>
              <p:nvPr/>
            </p:nvCxnSpPr>
            <p:spPr>
              <a:xfrm>
                <a:off x="192622" y="457255"/>
                <a:ext cx="1290353" cy="0"/>
              </a:xfrm>
              <a:prstGeom prst="straightConnector1">
                <a:avLst/>
              </a:prstGeom>
              <a:solidFill>
                <a:schemeClr val="accent1"/>
              </a:solidFill>
              <a:ln cap="flat" cmpd="sng" w="28575">
                <a:solidFill>
                  <a:srgbClr val="663300"/>
                </a:solidFill>
                <a:prstDash val="solid"/>
                <a:round/>
                <a:headEnd len="sm" w="sm" type="none"/>
                <a:tailEnd len="sm" w="sm" type="none"/>
              </a:ln>
            </p:spPr>
          </p:cxnSp>
        </p:grpSp>
        <p:sp>
          <p:nvSpPr>
            <p:cNvPr id="134" name="Google Shape;134;p5"/>
            <p:cNvSpPr txBox="1"/>
            <p:nvPr/>
          </p:nvSpPr>
          <p:spPr>
            <a:xfrm>
              <a:off x="91630" y="152486"/>
              <a:ext cx="190452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Our Solution</a:t>
              </a:r>
              <a:endParaRPr/>
            </a:p>
          </p:txBody>
        </p:sp>
      </p:grpSp>
      <p:grpSp>
        <p:nvGrpSpPr>
          <p:cNvPr id="135" name="Google Shape;135;p5"/>
          <p:cNvGrpSpPr/>
          <p:nvPr/>
        </p:nvGrpSpPr>
        <p:grpSpPr>
          <a:xfrm>
            <a:off x="1201750" y="1252494"/>
            <a:ext cx="6740500" cy="3040269"/>
            <a:chOff x="1201750" y="1252494"/>
            <a:chExt cx="6740500" cy="3040269"/>
          </a:xfrm>
        </p:grpSpPr>
        <p:pic>
          <p:nvPicPr>
            <p:cNvPr id="136" name="Google Shape;136;p5"/>
            <p:cNvPicPr preferRelativeResize="0"/>
            <p:nvPr/>
          </p:nvPicPr>
          <p:blipFill rotWithShape="1">
            <a:blip r:embed="rId3">
              <a:alphaModFix/>
            </a:blip>
            <a:srcRect b="0" l="0" r="0" t="0"/>
            <a:stretch/>
          </p:blipFill>
          <p:spPr>
            <a:xfrm>
              <a:off x="2119745" y="1252494"/>
              <a:ext cx="4941416" cy="3040269"/>
            </a:xfrm>
            <a:prstGeom prst="rect">
              <a:avLst/>
            </a:prstGeom>
            <a:noFill/>
            <a:ln>
              <a:noFill/>
            </a:ln>
          </p:spPr>
        </p:pic>
        <p:sp>
          <p:nvSpPr>
            <p:cNvPr id="137" name="Google Shape;137;p5"/>
            <p:cNvSpPr/>
            <p:nvPr/>
          </p:nvSpPr>
          <p:spPr>
            <a:xfrm>
              <a:off x="1201750" y="1524050"/>
              <a:ext cx="6740500" cy="369332"/>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Ragging and Frequent fights hurting the reputation of your institute?</a:t>
              </a:r>
              <a:endParaRPr sz="1800">
                <a:solidFill>
                  <a:schemeClr val="dk1"/>
                </a:solidFill>
                <a:latin typeface="Arial"/>
                <a:ea typeface="Arial"/>
                <a:cs typeface="Arial"/>
                <a:sym typeface="Arial"/>
              </a:endParaRPr>
            </a:p>
          </p:txBody>
        </p:sp>
        <p:sp>
          <p:nvSpPr>
            <p:cNvPr id="138" name="Google Shape;138;p5"/>
            <p:cNvSpPr/>
            <p:nvPr/>
          </p:nvSpPr>
          <p:spPr>
            <a:xfrm>
              <a:off x="2362258" y="3886188"/>
              <a:ext cx="1219168" cy="380990"/>
            </a:xfrm>
            <a:prstGeom prst="rect">
              <a:avLst/>
            </a:prstGeom>
            <a:solidFill>
              <a:srgbClr val="D3E28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cxnSp>
          <p:nvCxnSpPr>
            <p:cNvPr id="139" name="Google Shape;139;p5"/>
            <p:cNvCxnSpPr/>
            <p:nvPr/>
          </p:nvCxnSpPr>
          <p:spPr>
            <a:xfrm>
              <a:off x="2133664" y="4267178"/>
              <a:ext cx="1295366" cy="0"/>
            </a:xfrm>
            <a:prstGeom prst="straightConnector1">
              <a:avLst/>
            </a:prstGeom>
            <a:solidFill>
              <a:schemeClr val="accent1"/>
            </a:solidFill>
            <a:ln cap="flat" cmpd="sng" w="38100">
              <a:solidFill>
                <a:srgbClr val="D3E283"/>
              </a:solidFill>
              <a:prstDash val="solid"/>
              <a:round/>
              <a:headEnd len="sm" w="sm" type="none"/>
              <a:tailEnd len="sm" w="sm" type="none"/>
            </a:ln>
          </p:spPr>
        </p:cxnSp>
        <p:sp>
          <p:nvSpPr>
            <p:cNvPr id="140" name="Google Shape;140;p5"/>
            <p:cNvSpPr/>
            <p:nvPr/>
          </p:nvSpPr>
          <p:spPr>
            <a:xfrm>
              <a:off x="2133664" y="4114782"/>
              <a:ext cx="304792" cy="152396"/>
            </a:xfrm>
            <a:prstGeom prst="rect">
              <a:avLst/>
            </a:prstGeom>
            <a:solidFill>
              <a:srgbClr val="D3E283"/>
            </a:solidFill>
            <a:ln cap="flat" cmpd="sng" w="57150">
              <a:solidFill>
                <a:srgbClr val="D3E283"/>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grpSp>
      <p:cxnSp>
        <p:nvCxnSpPr>
          <p:cNvPr id="141" name="Google Shape;141;p5"/>
          <p:cNvCxnSpPr/>
          <p:nvPr/>
        </p:nvCxnSpPr>
        <p:spPr>
          <a:xfrm>
            <a:off x="2133664" y="4114782"/>
            <a:ext cx="0" cy="0"/>
          </a:xfrm>
          <a:prstGeom prst="straightConnector1">
            <a:avLst/>
          </a:prstGeom>
          <a:solidFill>
            <a:schemeClr val="accent1"/>
          </a:solidFill>
          <a:ln cap="flat" cmpd="sng" w="76200">
            <a:solidFill>
              <a:srgbClr val="D3E283"/>
            </a:solidFill>
            <a:prstDash val="solid"/>
            <a:round/>
            <a:headEnd len="sm" w="sm" type="none"/>
            <a:tailEnd len="sm" w="sm" type="non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6"/>
          <p:cNvSpPr txBox="1"/>
          <p:nvPr/>
        </p:nvSpPr>
        <p:spPr>
          <a:xfrm>
            <a:off x="173304" y="5562544"/>
            <a:ext cx="8534176"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400">
              <a:solidFill>
                <a:schemeClr val="dk1"/>
              </a:solidFill>
              <a:latin typeface="Calibri"/>
              <a:ea typeface="Calibri"/>
              <a:cs typeface="Calibri"/>
              <a:sym typeface="Calibri"/>
            </a:endParaRPr>
          </a:p>
        </p:txBody>
      </p:sp>
      <p:sp>
        <p:nvSpPr>
          <p:cNvPr id="148" name="Google Shape;148;p6"/>
          <p:cNvSpPr/>
          <p:nvPr/>
        </p:nvSpPr>
        <p:spPr>
          <a:xfrm>
            <a:off x="1143090" y="2844605"/>
            <a:ext cx="8000910" cy="660593"/>
          </a:xfrm>
          <a:prstGeom prst="rect">
            <a:avLst/>
          </a:prstGeom>
          <a:solidFill>
            <a:srgbClr val="47AFAD"/>
          </a:solid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lt1"/>
              </a:buClr>
              <a:buSzPts val="2800"/>
              <a:buFont typeface="Arial"/>
              <a:buNone/>
            </a:pPr>
            <a:r>
              <a:rPr b="1" lang="en-US" sz="2800">
                <a:solidFill>
                  <a:schemeClr val="lt1"/>
                </a:solidFill>
                <a:latin typeface="Calibri"/>
                <a:ea typeface="Calibri"/>
                <a:cs typeface="Calibri"/>
                <a:sym typeface="Calibri"/>
              </a:rPr>
              <a:t>Enhanced Discipline</a:t>
            </a:r>
            <a:endParaRPr/>
          </a:p>
        </p:txBody>
      </p:sp>
      <p:pic>
        <p:nvPicPr>
          <p:cNvPr descr="C:\Users\Nidhi\Downloads\bell-boy (1).png" id="149" name="Google Shape;149;p6"/>
          <p:cNvPicPr preferRelativeResize="0"/>
          <p:nvPr/>
        </p:nvPicPr>
        <p:blipFill rotWithShape="1">
          <a:blip r:embed="rId3">
            <a:alphaModFix/>
          </a:blip>
          <a:srcRect b="16794" l="0" r="0" t="0"/>
          <a:stretch/>
        </p:blipFill>
        <p:spPr>
          <a:xfrm>
            <a:off x="201735" y="2828806"/>
            <a:ext cx="726495" cy="604488"/>
          </a:xfrm>
          <a:prstGeom prst="rect">
            <a:avLst/>
          </a:prstGeom>
          <a:noFill/>
          <a:ln>
            <a:noFill/>
          </a:ln>
        </p:spPr>
      </p:pic>
      <p:grpSp>
        <p:nvGrpSpPr>
          <p:cNvPr id="150" name="Google Shape;150;p6"/>
          <p:cNvGrpSpPr/>
          <p:nvPr/>
        </p:nvGrpSpPr>
        <p:grpSpPr>
          <a:xfrm>
            <a:off x="1" y="2584845"/>
            <a:ext cx="1063137" cy="1180110"/>
            <a:chOff x="6024225" y="4441727"/>
            <a:chExt cx="1063137" cy="1180110"/>
          </a:xfrm>
        </p:grpSpPr>
        <p:sp>
          <p:nvSpPr>
            <p:cNvPr id="151" name="Google Shape;151;p6"/>
            <p:cNvSpPr/>
            <p:nvPr/>
          </p:nvSpPr>
          <p:spPr>
            <a:xfrm rot="5400000">
              <a:off x="5965738" y="4500214"/>
              <a:ext cx="1180110" cy="1063137"/>
            </a:xfrm>
            <a:prstGeom prst="hexagon">
              <a:avLst>
                <a:gd fmla="val 25000" name="adj"/>
                <a:gd fmla="val 115470" name="vf"/>
              </a:avLst>
            </a:prstGeom>
            <a:solidFill>
              <a:srgbClr val="47AFA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pic>
          <p:nvPicPr>
            <p:cNvPr descr="C:\Users\Nidhi\Downloads\classroom.png" id="152" name="Google Shape;152;p6"/>
            <p:cNvPicPr preferRelativeResize="0"/>
            <p:nvPr/>
          </p:nvPicPr>
          <p:blipFill rotWithShape="1">
            <a:blip r:embed="rId4">
              <a:alphaModFix/>
            </a:blip>
            <a:srcRect b="0" l="0" r="0" t="0"/>
            <a:stretch/>
          </p:blipFill>
          <p:spPr>
            <a:xfrm>
              <a:off x="6215754" y="4695510"/>
              <a:ext cx="663629" cy="663629"/>
            </a:xfrm>
            <a:prstGeom prst="rect">
              <a:avLst/>
            </a:prstGeom>
            <a:noFill/>
            <a:ln>
              <a:noFill/>
            </a:ln>
          </p:spPr>
        </p:pic>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7"/>
          <p:cNvSpPr txBox="1"/>
          <p:nvPr/>
        </p:nvSpPr>
        <p:spPr>
          <a:xfrm>
            <a:off x="381110" y="4343376"/>
            <a:ext cx="8457978" cy="1077218"/>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Provide remote access to absent students/recorded lectures for future reference: </a:t>
            </a:r>
            <a:r>
              <a:rPr lang="en-US" sz="1600">
                <a:solidFill>
                  <a:schemeClr val="dk1"/>
                </a:solidFill>
                <a:latin typeface="Calibri"/>
                <a:ea typeface="Calibri"/>
                <a:cs typeface="Calibri"/>
                <a:sym typeface="Calibri"/>
              </a:rPr>
              <a:t>Recording with Two-way Audio</a:t>
            </a:r>
            <a:endParaRPr/>
          </a:p>
          <a:p>
            <a:pPr indent="-285750" lvl="0" marL="285750" marR="0" rtl="0" algn="just">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Evaluation of Teachers: </a:t>
            </a:r>
            <a:r>
              <a:rPr lang="en-US" sz="1600">
                <a:solidFill>
                  <a:schemeClr val="dk1"/>
                </a:solidFill>
                <a:latin typeface="Calibri"/>
                <a:ea typeface="Calibri"/>
                <a:cs typeface="Calibri"/>
                <a:sym typeface="Calibri"/>
              </a:rPr>
              <a:t>Continuous Recording, Date and Time based search</a:t>
            </a:r>
            <a:endParaRPr b="1" sz="16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1600"/>
              <a:buFont typeface="Arial"/>
              <a:buChar char="•"/>
            </a:pPr>
            <a:r>
              <a:rPr b="1" lang="en-US" sz="1600">
                <a:solidFill>
                  <a:schemeClr val="dk1"/>
                </a:solidFill>
                <a:latin typeface="Calibri"/>
                <a:ea typeface="Calibri"/>
                <a:cs typeface="Calibri"/>
                <a:sym typeface="Calibri"/>
              </a:rPr>
              <a:t>Prevent book theft from library: </a:t>
            </a:r>
            <a:r>
              <a:rPr lang="en-US" sz="1600">
                <a:solidFill>
                  <a:schemeClr val="dk1"/>
                </a:solidFill>
                <a:latin typeface="Calibri"/>
                <a:ea typeface="Calibri"/>
                <a:cs typeface="Calibri"/>
                <a:sym typeface="Calibri"/>
              </a:rPr>
              <a:t>Integration with Library Management Software</a:t>
            </a:r>
            <a:endParaRPr/>
          </a:p>
        </p:txBody>
      </p:sp>
      <p:sp>
        <p:nvSpPr>
          <p:cNvPr id="159" name="Google Shape;159;p7"/>
          <p:cNvSpPr/>
          <p:nvPr/>
        </p:nvSpPr>
        <p:spPr>
          <a:xfrm>
            <a:off x="86588" y="794544"/>
            <a:ext cx="2961452" cy="463525"/>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None/>
            </a:pPr>
            <a:r>
              <a:rPr b="1" lang="en-US" sz="1800">
                <a:solidFill>
                  <a:srgbClr val="31859B"/>
                </a:solidFill>
                <a:latin typeface="Calibri"/>
                <a:ea typeface="Calibri"/>
                <a:cs typeface="Calibri"/>
                <a:sym typeface="Calibri"/>
              </a:rPr>
              <a:t>2. Productivity and Discipline</a:t>
            </a:r>
            <a:endParaRPr/>
          </a:p>
        </p:txBody>
      </p:sp>
      <p:grpSp>
        <p:nvGrpSpPr>
          <p:cNvPr id="160" name="Google Shape;160;p7"/>
          <p:cNvGrpSpPr/>
          <p:nvPr/>
        </p:nvGrpSpPr>
        <p:grpSpPr>
          <a:xfrm>
            <a:off x="91630" y="381080"/>
            <a:ext cx="1904520" cy="380990"/>
            <a:chOff x="91630" y="152486"/>
            <a:chExt cx="1904520" cy="380990"/>
          </a:xfrm>
        </p:grpSpPr>
        <p:grpSp>
          <p:nvGrpSpPr>
            <p:cNvPr id="161" name="Google Shape;161;p7"/>
            <p:cNvGrpSpPr/>
            <p:nvPr/>
          </p:nvGrpSpPr>
          <p:grpSpPr>
            <a:xfrm>
              <a:off x="152516" y="533476"/>
              <a:ext cx="1573984" cy="0"/>
              <a:chOff x="192622" y="457255"/>
              <a:chExt cx="1904520" cy="0"/>
            </a:xfrm>
          </p:grpSpPr>
          <p:cxnSp>
            <p:nvCxnSpPr>
              <p:cNvPr id="162" name="Google Shape;162;p7"/>
              <p:cNvCxnSpPr/>
              <p:nvPr/>
            </p:nvCxnSpPr>
            <p:spPr>
              <a:xfrm>
                <a:off x="207936" y="457255"/>
                <a:ext cx="1889206" cy="0"/>
              </a:xfrm>
              <a:prstGeom prst="straightConnector1">
                <a:avLst/>
              </a:prstGeom>
              <a:solidFill>
                <a:schemeClr val="accent1"/>
              </a:solidFill>
              <a:ln cap="flat" cmpd="sng" w="28575">
                <a:solidFill>
                  <a:srgbClr val="01A3B0"/>
                </a:solidFill>
                <a:prstDash val="solid"/>
                <a:round/>
                <a:headEnd len="sm" w="sm" type="none"/>
                <a:tailEnd len="sm" w="sm" type="none"/>
              </a:ln>
            </p:spPr>
          </p:cxnSp>
          <p:cxnSp>
            <p:nvCxnSpPr>
              <p:cNvPr id="163" name="Google Shape;163;p7"/>
              <p:cNvCxnSpPr/>
              <p:nvPr/>
            </p:nvCxnSpPr>
            <p:spPr>
              <a:xfrm>
                <a:off x="192622" y="457255"/>
                <a:ext cx="1290353" cy="0"/>
              </a:xfrm>
              <a:prstGeom prst="straightConnector1">
                <a:avLst/>
              </a:prstGeom>
              <a:solidFill>
                <a:schemeClr val="accent1"/>
              </a:solidFill>
              <a:ln cap="flat" cmpd="sng" w="28575">
                <a:solidFill>
                  <a:srgbClr val="663300"/>
                </a:solidFill>
                <a:prstDash val="solid"/>
                <a:round/>
                <a:headEnd len="sm" w="sm" type="none"/>
                <a:tailEnd len="sm" w="sm" type="none"/>
              </a:ln>
            </p:spPr>
          </p:cxnSp>
        </p:grpSp>
        <p:sp>
          <p:nvSpPr>
            <p:cNvPr id="164" name="Google Shape;164;p7"/>
            <p:cNvSpPr txBox="1"/>
            <p:nvPr/>
          </p:nvSpPr>
          <p:spPr>
            <a:xfrm>
              <a:off x="91630" y="152486"/>
              <a:ext cx="190452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Our Solution</a:t>
              </a:r>
              <a:endParaRPr/>
            </a:p>
          </p:txBody>
        </p:sp>
      </p:grpSp>
      <p:pic>
        <p:nvPicPr>
          <p:cNvPr id="165" name="Google Shape;165;p7"/>
          <p:cNvPicPr preferRelativeResize="0"/>
          <p:nvPr/>
        </p:nvPicPr>
        <p:blipFill rotWithShape="1">
          <a:blip r:embed="rId3">
            <a:alphaModFix/>
          </a:blip>
          <a:srcRect b="0" l="0" r="0" t="0"/>
          <a:stretch/>
        </p:blipFill>
        <p:spPr>
          <a:xfrm>
            <a:off x="2036722" y="1537748"/>
            <a:ext cx="5070556" cy="2412980"/>
          </a:xfrm>
          <a:prstGeom prst="rect">
            <a:avLst/>
          </a:prstGeom>
          <a:noFill/>
          <a:ln>
            <a:noFill/>
          </a:ln>
        </p:spPr>
      </p:pic>
      <p:sp>
        <p:nvSpPr>
          <p:cNvPr id="166" name="Google Shape;166;p7"/>
          <p:cNvSpPr/>
          <p:nvPr/>
        </p:nvSpPr>
        <p:spPr>
          <a:xfrm>
            <a:off x="1742444" y="1295456"/>
            <a:ext cx="5659113" cy="369332"/>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Student tampering with cameras to avoid getting caught?</a:t>
            </a:r>
            <a:endParaRPr sz="1800">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8"/>
          <p:cNvSpPr/>
          <p:nvPr/>
        </p:nvSpPr>
        <p:spPr>
          <a:xfrm>
            <a:off x="86588" y="794544"/>
            <a:ext cx="2961452" cy="463525"/>
          </a:xfrm>
          <a:prstGeom prst="rect">
            <a:avLst/>
          </a:prstGeom>
          <a:noFill/>
          <a:ln>
            <a:noFill/>
          </a:ln>
        </p:spPr>
        <p:txBody>
          <a:bodyPr anchorCtr="0" anchor="t" bIns="45700" lIns="91425" spcFirstLastPara="1" rIns="91425" wrap="square" tIns="45700">
            <a:spAutoFit/>
          </a:bodyPr>
          <a:lstStyle/>
          <a:p>
            <a:pPr indent="0" lvl="0" marL="0" marR="0" rtl="0" algn="just">
              <a:lnSpc>
                <a:spcPct val="150000"/>
              </a:lnSpc>
              <a:spcBef>
                <a:spcPts val="0"/>
              </a:spcBef>
              <a:spcAft>
                <a:spcPts val="0"/>
              </a:spcAft>
              <a:buNone/>
            </a:pPr>
            <a:r>
              <a:rPr b="1" lang="en-US" sz="1800">
                <a:solidFill>
                  <a:srgbClr val="31859B"/>
                </a:solidFill>
                <a:latin typeface="Calibri"/>
                <a:ea typeface="Calibri"/>
                <a:cs typeface="Calibri"/>
                <a:sym typeface="Calibri"/>
              </a:rPr>
              <a:t>2. Productivity and Discipline</a:t>
            </a:r>
            <a:endParaRPr/>
          </a:p>
        </p:txBody>
      </p:sp>
      <p:pic>
        <p:nvPicPr>
          <p:cNvPr id="173" name="Google Shape;173;p8"/>
          <p:cNvPicPr preferRelativeResize="0"/>
          <p:nvPr/>
        </p:nvPicPr>
        <p:blipFill rotWithShape="1">
          <a:blip r:embed="rId3">
            <a:alphaModFix/>
          </a:blip>
          <a:srcRect b="0" l="0" r="0" t="0"/>
          <a:stretch/>
        </p:blipFill>
        <p:spPr>
          <a:xfrm>
            <a:off x="1568427" y="1550454"/>
            <a:ext cx="6007146" cy="2324076"/>
          </a:xfrm>
          <a:prstGeom prst="rect">
            <a:avLst/>
          </a:prstGeom>
          <a:noFill/>
          <a:ln>
            <a:noFill/>
          </a:ln>
        </p:spPr>
      </p:pic>
      <p:sp>
        <p:nvSpPr>
          <p:cNvPr id="174" name="Google Shape;174;p8"/>
          <p:cNvSpPr/>
          <p:nvPr/>
        </p:nvSpPr>
        <p:spPr>
          <a:xfrm>
            <a:off x="381110" y="3953432"/>
            <a:ext cx="8457978" cy="923330"/>
          </a:xfrm>
          <a:prstGeom prst="rect">
            <a:avLst/>
          </a:prstGeom>
          <a:noFill/>
          <a:ln>
            <a:noFill/>
          </a:ln>
        </p:spPr>
        <p:txBody>
          <a:bodyPr anchorCtr="0" anchor="t" bIns="45700" lIns="91425" spcFirstLastPara="1" rIns="91425" wrap="square" tIns="45700">
            <a:spAutoFit/>
          </a:bodyPr>
          <a:lstStyle/>
          <a:p>
            <a:pPr indent="-285750" lvl="0" marL="285750" marR="0" rtl="0" algn="just">
              <a:spcBef>
                <a:spcPts val="0"/>
              </a:spcBef>
              <a:spcAft>
                <a:spcPts val="0"/>
              </a:spcAft>
              <a:buClr>
                <a:schemeClr val="dk1"/>
              </a:buClr>
              <a:buSzPts val="1800"/>
              <a:buFont typeface="Arial"/>
              <a:buChar char="•"/>
            </a:pPr>
            <a:r>
              <a:rPr b="1" lang="en-US" sz="1800">
                <a:solidFill>
                  <a:schemeClr val="dk1"/>
                </a:solidFill>
                <a:latin typeface="Calibri"/>
                <a:ea typeface="Calibri"/>
                <a:cs typeface="Calibri"/>
                <a:sym typeface="Calibri"/>
              </a:rPr>
              <a:t>Better manage students inside campus</a:t>
            </a:r>
            <a:r>
              <a:rPr lang="en-US" sz="1800">
                <a:solidFill>
                  <a:schemeClr val="dk1"/>
                </a:solidFill>
                <a:latin typeface="Calibri"/>
                <a:ea typeface="Calibri"/>
                <a:cs typeface="Calibri"/>
                <a:sym typeface="Calibri"/>
              </a:rPr>
              <a:t>: Quick Evacuation during Emergencies</a:t>
            </a:r>
            <a:endParaRPr sz="1800">
              <a:solidFill>
                <a:schemeClr val="dk1"/>
              </a:solidFill>
              <a:latin typeface="Calibri"/>
              <a:ea typeface="Calibri"/>
              <a:cs typeface="Calibri"/>
              <a:sym typeface="Calibri"/>
            </a:endParaRPr>
          </a:p>
          <a:p>
            <a:pPr indent="-285750" lvl="0" marL="285750" marR="0" rtl="0" algn="just">
              <a:spcBef>
                <a:spcPts val="0"/>
              </a:spcBef>
              <a:spcAft>
                <a:spcPts val="0"/>
              </a:spcAft>
              <a:buClr>
                <a:schemeClr val="dk1"/>
              </a:buClr>
              <a:buSzPts val="1800"/>
              <a:buFont typeface="Arial"/>
              <a:buChar char="•"/>
            </a:pPr>
            <a:r>
              <a:rPr b="1" lang="en-US" sz="1800">
                <a:solidFill>
                  <a:schemeClr val="dk1"/>
                </a:solidFill>
                <a:latin typeface="Calibri"/>
                <a:ea typeface="Calibri"/>
                <a:cs typeface="Calibri"/>
                <a:sym typeface="Calibri"/>
              </a:rPr>
              <a:t>Prevent Bunking : </a:t>
            </a:r>
            <a:r>
              <a:rPr lang="en-US" sz="1800">
                <a:solidFill>
                  <a:schemeClr val="dk1"/>
                </a:solidFill>
                <a:latin typeface="Calibri"/>
                <a:ea typeface="Calibri"/>
                <a:cs typeface="Calibri"/>
                <a:sym typeface="Calibri"/>
              </a:rPr>
              <a:t>Intrusion Detection, Works as a deterrent  </a:t>
            </a:r>
            <a:endParaRPr/>
          </a:p>
          <a:p>
            <a:pPr indent="-285750" lvl="0" marL="285750" marR="0" rtl="0" algn="just">
              <a:spcBef>
                <a:spcPts val="0"/>
              </a:spcBef>
              <a:spcAft>
                <a:spcPts val="0"/>
              </a:spcAft>
              <a:buClr>
                <a:schemeClr val="dk1"/>
              </a:buClr>
              <a:buSzPts val="1800"/>
              <a:buFont typeface="Arial"/>
              <a:buChar char="•"/>
            </a:pPr>
            <a:r>
              <a:rPr b="1" lang="en-US" sz="1800">
                <a:solidFill>
                  <a:schemeClr val="dk1"/>
                </a:solidFill>
                <a:latin typeface="Calibri"/>
                <a:ea typeface="Calibri"/>
                <a:cs typeface="Calibri"/>
                <a:sym typeface="Calibri"/>
              </a:rPr>
              <a:t>Prevent copying during exams: </a:t>
            </a:r>
            <a:r>
              <a:rPr lang="en-US" sz="1800">
                <a:solidFill>
                  <a:schemeClr val="dk1"/>
                </a:solidFill>
                <a:latin typeface="Calibri"/>
                <a:ea typeface="Calibri"/>
                <a:cs typeface="Calibri"/>
                <a:sym typeface="Calibri"/>
              </a:rPr>
              <a:t>Continuous recording, Multiple Monitoring modes</a:t>
            </a:r>
            <a:endParaRPr/>
          </a:p>
        </p:txBody>
      </p:sp>
      <p:grpSp>
        <p:nvGrpSpPr>
          <p:cNvPr id="175" name="Google Shape;175;p8"/>
          <p:cNvGrpSpPr/>
          <p:nvPr/>
        </p:nvGrpSpPr>
        <p:grpSpPr>
          <a:xfrm>
            <a:off x="91630" y="381080"/>
            <a:ext cx="1904520" cy="380990"/>
            <a:chOff x="91630" y="152486"/>
            <a:chExt cx="1904520" cy="380990"/>
          </a:xfrm>
        </p:grpSpPr>
        <p:grpSp>
          <p:nvGrpSpPr>
            <p:cNvPr id="176" name="Google Shape;176;p8"/>
            <p:cNvGrpSpPr/>
            <p:nvPr/>
          </p:nvGrpSpPr>
          <p:grpSpPr>
            <a:xfrm>
              <a:off x="152516" y="533476"/>
              <a:ext cx="1573984" cy="0"/>
              <a:chOff x="192622" y="457255"/>
              <a:chExt cx="1904520" cy="0"/>
            </a:xfrm>
          </p:grpSpPr>
          <p:cxnSp>
            <p:nvCxnSpPr>
              <p:cNvPr id="177" name="Google Shape;177;p8"/>
              <p:cNvCxnSpPr/>
              <p:nvPr/>
            </p:nvCxnSpPr>
            <p:spPr>
              <a:xfrm>
                <a:off x="207936" y="457255"/>
                <a:ext cx="1889206" cy="0"/>
              </a:xfrm>
              <a:prstGeom prst="straightConnector1">
                <a:avLst/>
              </a:prstGeom>
              <a:solidFill>
                <a:schemeClr val="accent1"/>
              </a:solidFill>
              <a:ln cap="flat" cmpd="sng" w="28575">
                <a:solidFill>
                  <a:srgbClr val="01A3B0"/>
                </a:solidFill>
                <a:prstDash val="solid"/>
                <a:round/>
                <a:headEnd len="sm" w="sm" type="none"/>
                <a:tailEnd len="sm" w="sm" type="none"/>
              </a:ln>
            </p:spPr>
          </p:cxnSp>
          <p:cxnSp>
            <p:nvCxnSpPr>
              <p:cNvPr id="178" name="Google Shape;178;p8"/>
              <p:cNvCxnSpPr/>
              <p:nvPr/>
            </p:nvCxnSpPr>
            <p:spPr>
              <a:xfrm>
                <a:off x="192622" y="457255"/>
                <a:ext cx="1290353" cy="0"/>
              </a:xfrm>
              <a:prstGeom prst="straightConnector1">
                <a:avLst/>
              </a:prstGeom>
              <a:solidFill>
                <a:schemeClr val="accent1"/>
              </a:solidFill>
              <a:ln cap="flat" cmpd="sng" w="28575">
                <a:solidFill>
                  <a:srgbClr val="663300"/>
                </a:solidFill>
                <a:prstDash val="solid"/>
                <a:round/>
                <a:headEnd len="sm" w="sm" type="none"/>
                <a:tailEnd len="sm" w="sm" type="none"/>
              </a:ln>
            </p:spPr>
          </p:cxnSp>
        </p:grpSp>
        <p:sp>
          <p:nvSpPr>
            <p:cNvPr id="179" name="Google Shape;179;p8"/>
            <p:cNvSpPr txBox="1"/>
            <p:nvPr/>
          </p:nvSpPr>
          <p:spPr>
            <a:xfrm>
              <a:off x="91630" y="152486"/>
              <a:ext cx="190452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Our Solution</a:t>
              </a:r>
              <a:endParaRPr/>
            </a:p>
          </p:txBody>
        </p:sp>
      </p:grpSp>
      <p:sp>
        <p:nvSpPr>
          <p:cNvPr id="180" name="Google Shape;180;p8"/>
          <p:cNvSpPr/>
          <p:nvPr/>
        </p:nvSpPr>
        <p:spPr>
          <a:xfrm>
            <a:off x="1781685" y="1295456"/>
            <a:ext cx="5580630" cy="369332"/>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Performance of students affected due to missed classes?</a:t>
            </a:r>
            <a:endParaRPr sz="180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2014-10-29T05:57:00Z</dcterms:created>
  <dc:creator>MatrixComSec Pvt.Ltd.</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1033-9.1.0.4759</vt:lpwstr>
  </property>
</Properties>
</file>