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5XRnyxuyDRyp1ubc+R5t2g9Cg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3120e1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3120e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63120e12b_0_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863120e12b_0_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863120e12b_0_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63120e12b_0_42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863120e12b_0_42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863120e12b_0_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63120e12b_0_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63120e12b_0_1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863120e12b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863120e12b_0_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863120e12b_0_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863120e12b_0_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63120e12b_0_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863120e12b_0_1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863120e12b_0_1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863120e12b_0_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63120e12b_0_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863120e12b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63120e12b_0_2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863120e12b_0_2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863120e12b_0_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63120e12b_0_3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863120e12b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63120e12b_0_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863120e12b_0_3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863120e12b_0_3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863120e12b_0_3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863120e12b_0_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63120e12b_0_39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863120e12b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63120e12b_0_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863120e12b_0_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863120e12b_0_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1.jpg"/><Relationship Id="rId7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863120e12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88" y="2947988"/>
            <a:ext cx="56864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Safeguard Investment</a:t>
            </a:r>
            <a:endParaRPr/>
          </a:p>
        </p:txBody>
      </p:sp>
      <p:grpSp>
        <p:nvGrpSpPr>
          <p:cNvPr id="177" name="Google Shape;177;p9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178" name="Google Shape;178;p9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79" name="Google Shape;179;p9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9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1" name="Google Shape;181;p9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82" name="Google Shape;182;p9"/>
          <p:cNvSpPr/>
          <p:nvPr/>
        </p:nvSpPr>
        <p:spPr>
          <a:xfrm>
            <a:off x="1066892" y="4843000"/>
            <a:ext cx="69214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Server Needed 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 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 of server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monitoring cameras pinching your pockets? </a:t>
            </a:r>
            <a:endParaRPr/>
          </a:p>
        </p:txBody>
      </p:sp>
      <p:pic>
        <p:nvPicPr>
          <p:cNvPr descr="casecading_linkedIn" id="184" name="Google Shape;1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266" y="1752644"/>
            <a:ext cx="7385468" cy="30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Safeguard Investment</a:t>
            </a:r>
            <a:endParaRPr/>
          </a:p>
        </p:txBody>
      </p:sp>
      <p:grpSp>
        <p:nvGrpSpPr>
          <p:cNvPr id="190" name="Google Shape;190;p10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2" name="Google Shape;192;p10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10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4" name="Google Shape;194;p10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Edge_Recording_Image"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89" y="1600179"/>
            <a:ext cx="6781622" cy="30106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1155281" y="4599204"/>
            <a:ext cx="74674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Flexibility based on Availability of Bandwidth: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recording, Event-base clip export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1143090" y="5358759"/>
            <a:ext cx="69214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Proof irrespective of Low Bandwidth: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option to secure proof using Edge recording and other bandwidth optimization function 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bandwidth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 costing you a fortune monthly?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Safeguard Investment</a:t>
            </a:r>
            <a:endParaRPr/>
          </a:p>
        </p:txBody>
      </p:sp>
      <p:grpSp>
        <p:nvGrpSpPr>
          <p:cNvPr id="204" name="Google Shape;204;p11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05" name="Google Shape;205;p11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06" name="Google Shape;206;p11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11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08" name="Google Shape;208;p11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209" name="Google Shape;209;p11"/>
          <p:cNvSpPr txBox="1"/>
          <p:nvPr/>
        </p:nvSpPr>
        <p:spPr>
          <a:xfrm>
            <a:off x="533506" y="5569725"/>
            <a:ext cx="80891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up to 50% Storage Cost 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wise recording retention, Adaptive recording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idhi\Google Drive\SATATYA\SOCIAL MEDIA PROMOTION\Adaptive Recording.png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912" y="1989344"/>
            <a:ext cx="4050990" cy="181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idhi\Google Drive\SATATYA\SOCIAL MEDIA PROMOTION\Adaptive Recording.png"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404" y="3658104"/>
            <a:ext cx="4090006" cy="17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470" y="2120147"/>
            <a:ext cx="3796826" cy="32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304912" y="1600248"/>
            <a:ext cx="1892386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 Recording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4736960" y="1600248"/>
            <a:ext cx="349254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Camera-wise recording retention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1536644" y="1167869"/>
            <a:ext cx="593088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storage cost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preventing you from storing data for months?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Preventive Security</a:t>
            </a:r>
            <a:endParaRPr/>
          </a:p>
        </p:txBody>
      </p:sp>
      <p:grpSp>
        <p:nvGrpSpPr>
          <p:cNvPr id="223" name="Google Shape;223;p12"/>
          <p:cNvGrpSpPr/>
          <p:nvPr/>
        </p:nvGrpSpPr>
        <p:grpSpPr>
          <a:xfrm>
            <a:off x="1" y="2584845"/>
            <a:ext cx="1063137" cy="1180110"/>
            <a:chOff x="2141231" y="4278300"/>
            <a:chExt cx="1063137" cy="1180110"/>
          </a:xfrm>
        </p:grpSpPr>
        <p:sp>
          <p:nvSpPr>
            <p:cNvPr id="224" name="Google Shape;224;p12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225" name="Google Shape;22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76318" y="685872"/>
            <a:ext cx="58672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Preventive Security</a:t>
            </a:r>
            <a:endParaRPr/>
          </a:p>
        </p:txBody>
      </p:sp>
      <p:grpSp>
        <p:nvGrpSpPr>
          <p:cNvPr id="231" name="Google Shape;231;p13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32" name="Google Shape;232;p1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33" name="Google Shape;233;p13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13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35" name="Google Shape;235;p13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TCP Based Notification"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64" y="1257300"/>
            <a:ext cx="4876672" cy="361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/>
          <p:nvPr/>
        </p:nvSpPr>
        <p:spPr>
          <a:xfrm>
            <a:off x="914496" y="4952960"/>
            <a:ext cx="73150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Lower Breakdowns: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 notification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Reporting and Auditing: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generation, Event Log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System Maintenance: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status monitoring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Preventive Security</a:t>
            </a:r>
            <a:endParaRPr/>
          </a:p>
        </p:txBody>
      </p:sp>
      <p:grpSp>
        <p:nvGrpSpPr>
          <p:cNvPr id="243" name="Google Shape;243;p14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44" name="Google Shape;244;p1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45" name="Google Shape;245;p14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14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47" name="Google Shape;247;p14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990694" y="5341131"/>
            <a:ext cx="7619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Area Surveillance: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E-map, Mobile App, CMS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ulti Layer E-map" id="249" name="Google Shape;2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87" y="1143059"/>
            <a:ext cx="6629226" cy="418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Preventive Security</a:t>
            </a: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57" name="Google Shape;257;p1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58" name="Google Shape;258;p15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15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0" name="Google Shape;260;p15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261" name="Google Shape;261;p15"/>
          <p:cNvSpPr/>
          <p:nvPr/>
        </p:nvSpPr>
        <p:spPr>
          <a:xfrm>
            <a:off x="806634" y="4883943"/>
            <a:ext cx="7619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Hazardous Areas to prevent Material or Human Loss 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Trip-wire, No motion detection, Intrusion detection, Alert generation, E-map notifications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973" y="1418662"/>
            <a:ext cx="5956054" cy="338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Preventive Security</a:t>
            </a:r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69" name="Google Shape;269;p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70" name="Google Shape;270;p16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p16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72" name="Google Shape;272;p16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7454867" y="1752644"/>
            <a:ext cx="1181203" cy="3517882"/>
            <a:chOff x="5229157" y="1198556"/>
            <a:chExt cx="1578043" cy="4668844"/>
          </a:xfrm>
        </p:grpSpPr>
        <p:pic>
          <p:nvPicPr>
            <p:cNvPr descr="Preventive Security-Early Detection and Instant Notification" id="274" name="Google Shape;27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29157" y="1198556"/>
              <a:ext cx="1578043" cy="3303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6"/>
            <p:cNvSpPr/>
            <p:nvPr/>
          </p:nvSpPr>
          <p:spPr>
            <a:xfrm>
              <a:off x="5410178" y="5029158"/>
              <a:ext cx="1397022" cy="8382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Preventive Security-Early Detection and Instant Notification" id="276" name="Google Shape;2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2518" y="2514625"/>
            <a:ext cx="3505200" cy="93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16"/>
          <p:cNvGrpSpPr/>
          <p:nvPr/>
        </p:nvGrpSpPr>
        <p:grpSpPr>
          <a:xfrm>
            <a:off x="177914" y="1346244"/>
            <a:ext cx="7021415" cy="406400"/>
            <a:chOff x="177914" y="1346244"/>
            <a:chExt cx="7021415" cy="406400"/>
          </a:xfrm>
        </p:grpSpPr>
        <p:pic>
          <p:nvPicPr>
            <p:cNvPr descr="Preventive Security-Early Detection and Instant Notification" id="278" name="Google Shape;27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7914" y="1346244"/>
              <a:ext cx="4749700" cy="406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9" name="Google Shape;279;p16"/>
            <p:cNvCxnSpPr/>
            <p:nvPr/>
          </p:nvCxnSpPr>
          <p:spPr>
            <a:xfrm>
              <a:off x="4800594" y="1689928"/>
              <a:ext cx="2398735" cy="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rgbClr val="538CD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Preventive Security-Early Detection and Instant Notification" id="280" name="Google Shape;28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7718" y="1389525"/>
            <a:ext cx="1475172" cy="36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ventive Security-Early Detection and Instant Notification" id="281" name="Google Shape;28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733" y="1719563"/>
            <a:ext cx="3581322" cy="248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703540" y="4208697"/>
            <a:ext cx="769599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 Periphery Monitoring: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Trip-wire, Intrusion detection, Sensor-Alarm integration, Loitering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Notification on Intrusion: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pop-up, Email, SMS, E-map notifications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 Optimization</a:t>
            </a:r>
            <a:endParaRPr/>
          </a:p>
        </p:txBody>
      </p:sp>
      <p:grpSp>
        <p:nvGrpSpPr>
          <p:cNvPr id="290" name="Google Shape;290;p17"/>
          <p:cNvGrpSpPr/>
          <p:nvPr/>
        </p:nvGrpSpPr>
        <p:grpSpPr>
          <a:xfrm>
            <a:off x="1" y="2584846"/>
            <a:ext cx="1063137" cy="1180110"/>
            <a:chOff x="4772831" y="4286745"/>
            <a:chExt cx="1063137" cy="1180110"/>
          </a:xfrm>
        </p:grpSpPr>
        <p:sp>
          <p:nvSpPr>
            <p:cNvPr id="291" name="Google Shape;291;p17"/>
            <p:cNvSpPr/>
            <p:nvPr/>
          </p:nvSpPr>
          <p:spPr>
            <a:xfrm rot="5400000">
              <a:off x="4714344" y="4345231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three-gears-of-configuration-tools.png" id="292" name="Google Shape;29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77321" y="4493651"/>
              <a:ext cx="654156" cy="6541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 Process Optimization</a:t>
            </a:r>
            <a:endParaRPr/>
          </a:p>
        </p:txBody>
      </p:sp>
      <p:grpSp>
        <p:nvGrpSpPr>
          <p:cNvPr id="298" name="Google Shape;298;p18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299" name="Google Shape;299;p18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300" name="Google Shape;300;p18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18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2" name="Google Shape;302;p18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303" name="Google Shape;303;p18"/>
          <p:cNvSpPr txBox="1"/>
          <p:nvPr/>
        </p:nvSpPr>
        <p:spPr>
          <a:xfrm>
            <a:off x="952954" y="5257752"/>
            <a:ext cx="76959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Occupancy Control: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counting, Occupancy control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ople Counting Application" id="304" name="Google Shape;3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482" y="1998987"/>
            <a:ext cx="5899037" cy="327786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/>
          <p:nvPr/>
        </p:nvSpPr>
        <p:spPr>
          <a:xfrm>
            <a:off x="1231608" y="1447852"/>
            <a:ext cx="639451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in keeping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of people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entering/ leaving the premises with manual counters?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3429030" y="2895613"/>
            <a:ext cx="51814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Manufacutring Industry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 Process Optimization</a:t>
            </a:r>
            <a:endParaRPr/>
          </a:p>
        </p:txBody>
      </p:sp>
      <p:grpSp>
        <p:nvGrpSpPr>
          <p:cNvPr id="311" name="Google Shape;311;p19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312" name="Google Shape;312;p19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313" name="Google Shape;313;p19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9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15" name="Google Shape;315;p19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316" name="Google Shape;316;p19"/>
          <p:cNvSpPr txBox="1"/>
          <p:nvPr/>
        </p:nvSpPr>
        <p:spPr>
          <a:xfrm>
            <a:off x="685902" y="4995396"/>
            <a:ext cx="81531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Vehicle Authorization and Counting: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counting, LPR, Parking management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1758788" y="1320320"/>
            <a:ext cx="639451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verification of vehicles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entering the factory premises slowing down your business operations?</a:t>
            </a:r>
            <a:endParaRPr/>
          </a:p>
        </p:txBody>
      </p:sp>
      <p:pic>
        <p:nvPicPr>
          <p:cNvPr descr="Vehicle Authorisation using LPR" id="318" name="Google Shape;3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330" y="1892635"/>
            <a:ext cx="7891340" cy="303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4. Process Optimization</a:t>
            </a:r>
            <a:endParaRPr/>
          </a:p>
        </p:txBody>
      </p:sp>
      <p:grpSp>
        <p:nvGrpSpPr>
          <p:cNvPr id="324" name="Google Shape;324;p20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325" name="Google Shape;325;p20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326" name="Google Shape;326;p20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20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8" name="Google Shape;328;p20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329" name="Google Shape;329;p20"/>
          <p:cNvSpPr txBox="1"/>
          <p:nvPr/>
        </p:nvSpPr>
        <p:spPr>
          <a:xfrm>
            <a:off x="1066892" y="5264933"/>
            <a:ext cx="76959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Manipulation of Data: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Weighbridge integration, LPR recognition, Report generation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igh Bridge Integration" id="330" name="Google Shape;3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500" y="1777033"/>
            <a:ext cx="6197588" cy="3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0"/>
          <p:cNvSpPr txBox="1"/>
          <p:nvPr/>
        </p:nvSpPr>
        <p:spPr>
          <a:xfrm>
            <a:off x="1758788" y="1320320"/>
            <a:ext cx="639451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manipulations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your input costs?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/>
          <p:nvPr/>
        </p:nvSpPr>
        <p:spPr>
          <a:xfrm>
            <a:off x="3913875" y="2895614"/>
            <a:ext cx="4571880" cy="131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Control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Safeguard Protection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Preventive Security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Optimization</a:t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3913875" y="2297688"/>
            <a:ext cx="44269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 More: Value for Money Solution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6763809" y="5867336"/>
            <a:ext cx="17309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in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1991</a:t>
            </a:r>
            <a:endParaRPr/>
          </a:p>
          <a:p>
            <a:pPr indent="-231775" lvl="0" marL="231775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60+</a:t>
            </a:r>
            <a:br>
              <a:rPr b="0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Telecom and Security Solutions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Presence: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40+ Countries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of Partners: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of Employees: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 and Achievements: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25+</a:t>
            </a:r>
            <a:r>
              <a:rPr b="1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Excellence in Product Engineering,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Design and Innovation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ts val="350"/>
              <a:buFont typeface="Arial"/>
              <a:buNone/>
            </a:pPr>
            <a:r>
              <a:rPr b="1" i="0" lang="en-US" sz="14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      www.MatrixComSec.com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784" y="1066862"/>
            <a:ext cx="1828800" cy="18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035" y="1267810"/>
            <a:ext cx="1828800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3726418" y="2273407"/>
            <a:ext cx="2519532" cy="1701701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OFFICE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at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Vadodara, Gujarat, India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Departments: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Marketing, Sales, Product Management, Support, Finance,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Care, Purchase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6331563" y="2438426"/>
            <a:ext cx="2355129" cy="172722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 CENTER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77,000 Sq.Ft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 Manpower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R&amp;D,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700+ Man-years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R&amp;D Experience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World-class Technology Platform and Processes</a:t>
            </a: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73" name="Google Shape;73;p2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5" name="Google Shape;75;p2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About Matrix</a:t>
              </a:r>
              <a:endParaRPr/>
            </a:p>
          </p:txBody>
        </p:sp>
      </p:grpSp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192" y="3742948"/>
            <a:ext cx="1830176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4817574" y="4918280"/>
            <a:ext cx="2579412" cy="162555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UNIT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73,000 Sq.Ft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100+</a:t>
            </a: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 Stations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Quality Systems and Processes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line image 1" id="83" name="Google Shape;83;p3"/>
          <p:cNvSpPr/>
          <p:nvPr/>
        </p:nvSpPr>
        <p:spPr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idhi\Downloads\money.png"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524050"/>
            <a:ext cx="1499235" cy="14992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2858244" y="1200138"/>
            <a:ext cx="32003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Business Revenue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120" y="3087068"/>
            <a:ext cx="35780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4339771" y="3087068"/>
            <a:ext cx="2441971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1978041" y="3087068"/>
            <a:ext cx="32039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Safeguard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5956938" y="3087068"/>
            <a:ext cx="2958348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992581" y="5695820"/>
            <a:ext cx="71588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Manufacturing Inustry </a:t>
            </a: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>
            <a:off x="91630" y="381080"/>
            <a:ext cx="1904520" cy="400110"/>
            <a:chOff x="91630" y="152486"/>
            <a:chExt cx="1904520" cy="400110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93" name="Google Shape;93;p3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5" name="Google Shape;95;p3"/>
            <p:cNvSpPr txBox="1"/>
            <p:nvPr/>
          </p:nvSpPr>
          <p:spPr>
            <a:xfrm>
              <a:off x="91630" y="152486"/>
              <a:ext cx="19045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Matrix?</a:t>
              </a: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292260" y="3849047"/>
            <a:ext cx="1063137" cy="1180110"/>
            <a:chOff x="765874" y="4116902"/>
            <a:chExt cx="1063137" cy="1180110"/>
          </a:xfrm>
        </p:grpSpPr>
        <p:sp>
          <p:nvSpPr>
            <p:cNvPr id="97" name="Google Shape;97;p3"/>
            <p:cNvSpPr/>
            <p:nvPr/>
          </p:nvSpPr>
          <p:spPr>
            <a:xfrm rot="5400000">
              <a:off x="707387" y="4175389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centralized-structure.png" id="98" name="Google Shape;9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1755" y="4343376"/>
              <a:ext cx="724721" cy="7247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3"/>
          <p:cNvGrpSpPr/>
          <p:nvPr/>
        </p:nvGrpSpPr>
        <p:grpSpPr>
          <a:xfrm>
            <a:off x="3074655" y="3849047"/>
            <a:ext cx="1063137" cy="1180110"/>
            <a:chOff x="2529224" y="4207725"/>
            <a:chExt cx="1063137" cy="1180110"/>
          </a:xfrm>
        </p:grpSpPr>
        <p:sp>
          <p:nvSpPr>
            <p:cNvPr id="100" name="Google Shape;100;p3"/>
            <p:cNvSpPr/>
            <p:nvPr/>
          </p:nvSpPr>
          <p:spPr>
            <a:xfrm rot="5400000">
              <a:off x="2470738" y="4266212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money (1).png" id="101" name="Google Shape;10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94267" y="4419574"/>
              <a:ext cx="692548" cy="6925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3"/>
          <p:cNvGrpSpPr/>
          <p:nvPr/>
        </p:nvGrpSpPr>
        <p:grpSpPr>
          <a:xfrm>
            <a:off x="6876376" y="3849047"/>
            <a:ext cx="1063137" cy="1180110"/>
            <a:chOff x="2141231" y="4278300"/>
            <a:chExt cx="1063137" cy="1180110"/>
          </a:xfrm>
        </p:grpSpPr>
        <p:sp>
          <p:nvSpPr>
            <p:cNvPr id="103" name="Google Shape;103;p3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104" name="Google Shape;104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/>
          <p:nvPr/>
        </p:nvSpPr>
        <p:spPr>
          <a:xfrm flipH="1" rot="10800000">
            <a:off x="1720531" y="5134997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 flipH="1" rot="10800000">
            <a:off x="3502927" y="5134997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 flipH="1" rot="10800000">
            <a:off x="7301303" y="5134997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 flipH="1" rot="10800000">
            <a:off x="5352751" y="5134997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4924480" y="3849048"/>
            <a:ext cx="1063137" cy="1180110"/>
            <a:chOff x="4772831" y="4286745"/>
            <a:chExt cx="1063137" cy="1180110"/>
          </a:xfrm>
        </p:grpSpPr>
        <p:sp>
          <p:nvSpPr>
            <p:cNvPr id="110" name="Google Shape;110;p3"/>
            <p:cNvSpPr/>
            <p:nvPr/>
          </p:nvSpPr>
          <p:spPr>
            <a:xfrm rot="5400000">
              <a:off x="4714344" y="4345231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three-gears-of-configuration-tools.png" id="111" name="Google Shape;111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77321" y="4493651"/>
              <a:ext cx="654156" cy="6541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Centralized Control</a:t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1" y="2584845"/>
            <a:ext cx="1063137" cy="1180110"/>
            <a:chOff x="765874" y="4116902"/>
            <a:chExt cx="1063137" cy="1180110"/>
          </a:xfrm>
        </p:grpSpPr>
        <p:sp>
          <p:nvSpPr>
            <p:cNvPr id="120" name="Google Shape;120;p4"/>
            <p:cNvSpPr/>
            <p:nvPr/>
          </p:nvSpPr>
          <p:spPr>
            <a:xfrm rot="5400000">
              <a:off x="707387" y="4175389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centralized-structure.png"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8389" y="4343376"/>
              <a:ext cx="724721" cy="7247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165172" y="4343376"/>
            <a:ext cx="937191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Control: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 of centralized/de-centralized architecture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Security Platform: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sensor and alarm integration using Aux I/O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Secured Solution: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and application level roles and rights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Monitoring: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Multi-Display Monitor, Video Wall, Cascading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Notification: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alerts SMS, Email, Video Pop-up, Audio alerts can be generated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18981" y="762225"/>
            <a:ext cx="247792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Centralized Control</a:t>
            </a: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>
            <a:off x="91630" y="381080"/>
            <a:ext cx="1904520" cy="398780"/>
            <a:chOff x="91630" y="152486"/>
            <a:chExt cx="1904520" cy="398780"/>
          </a:xfrm>
        </p:grpSpPr>
        <p:grpSp>
          <p:nvGrpSpPr>
            <p:cNvPr id="130" name="Google Shape;130;p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33" name="Google Shape;133;p5"/>
            <p:cNvSpPr txBox="1"/>
            <p:nvPr/>
          </p:nvSpPr>
          <p:spPr>
            <a:xfrm>
              <a:off x="91630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C:\Users\Nidhi\Google Drive\SATATYA\SOCIAL MEDIA PROMOTION\Database Level Integration.jpg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835" y="1367436"/>
            <a:ext cx="3431171" cy="2902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idhi\Google Drive\SATATYA\SOCIAL MEDIA PROMOTION\Database Level Integration.jpg"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6" y="1418566"/>
            <a:ext cx="4114604" cy="284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Investment Protection</a:t>
            </a: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3177" y="2584845"/>
            <a:ext cx="1063137" cy="1180110"/>
            <a:chOff x="2529224" y="4207725"/>
            <a:chExt cx="1063137" cy="1180110"/>
          </a:xfrm>
        </p:grpSpPr>
        <p:sp>
          <p:nvSpPr>
            <p:cNvPr id="144" name="Google Shape;144;p6"/>
            <p:cNvSpPr/>
            <p:nvPr/>
          </p:nvSpPr>
          <p:spPr>
            <a:xfrm rot="5400000">
              <a:off x="2470738" y="4266212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money (1).png" id="145" name="Google Shape;14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4267" y="4419574"/>
              <a:ext cx="692548" cy="6925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idhi\Google Drive\SATATYA\SOCIAL MEDIA PROMOTION\Manufacturing\VMS with Multiple Brand Camera.jpg"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576" y="1781174"/>
            <a:ext cx="6590849" cy="286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1765238" y="1167869"/>
            <a:ext cx="593088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managing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specific cameras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same or different location?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Safeguard Investment</a:t>
            </a: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154" name="Google Shape;154;p7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5" name="Google Shape;155;p7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7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7" name="Google Shape;157;p7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58" name="Google Shape;158;p7"/>
          <p:cNvSpPr/>
          <p:nvPr/>
        </p:nvSpPr>
        <p:spPr>
          <a:xfrm>
            <a:off x="1066892" y="4883943"/>
            <a:ext cx="70864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Multi-brand Camera on a Single Platform: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ONVIF support, Camera supported with brand model like Panasonic, Mobotix, Bosch, Pelco, Sony, etc.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76318" y="685872"/>
            <a:ext cx="4812665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Safeguard Investment</a:t>
            </a:r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77025" y="381080"/>
            <a:ext cx="1904520" cy="398780"/>
            <a:chOff x="77025" y="152486"/>
            <a:chExt cx="1904520" cy="398780"/>
          </a:xfrm>
        </p:grpSpPr>
        <p:grpSp>
          <p:nvGrpSpPr>
            <p:cNvPr id="165" name="Google Shape;165;p8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66" name="Google Shape;166;p8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8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8" name="Google Shape;168;p8"/>
            <p:cNvSpPr txBox="1"/>
            <p:nvPr/>
          </p:nvSpPr>
          <p:spPr>
            <a:xfrm>
              <a:off x="77025" y="152486"/>
              <a:ext cx="1904520" cy="398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169" name="Google Shape;169;p8"/>
          <p:cNvSpPr/>
          <p:nvPr/>
        </p:nvSpPr>
        <p:spPr>
          <a:xfrm>
            <a:off x="1066892" y="4672977"/>
            <a:ext cx="69214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 System on VMS Platform: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HVR as a recording server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alog camera with VMS"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700" y="1790629"/>
            <a:ext cx="6070600" cy="278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1536644" y="1167869"/>
            <a:ext cx="593088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upgrade existing analog solution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factory/storage area to VMS without scrapping it?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2014-10-29T05:57:00Z</dcterms:created>
  <dc:creator>MatrixComSec Pvt.Ltd.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